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4" r:id="rId2"/>
    <p:sldId id="256" r:id="rId3"/>
    <p:sldId id="257" r:id="rId4"/>
    <p:sldId id="263" r:id="rId5"/>
    <p:sldId id="259" r:id="rId6"/>
    <p:sldId id="260" r:id="rId7"/>
    <p:sldId id="282" r:id="rId8"/>
    <p:sldId id="264" r:id="rId9"/>
    <p:sldId id="262" r:id="rId10"/>
    <p:sldId id="265" r:id="rId11"/>
    <p:sldId id="266" r:id="rId12"/>
    <p:sldId id="277" r:id="rId13"/>
    <p:sldId id="267" r:id="rId14"/>
    <p:sldId id="278" r:id="rId15"/>
    <p:sldId id="279" r:id="rId16"/>
    <p:sldId id="281" r:id="rId17"/>
    <p:sldId id="280" r:id="rId18"/>
    <p:sldId id="269" r:id="rId19"/>
    <p:sldId id="272" r:id="rId20"/>
    <p:sldId id="275" r:id="rId21"/>
    <p:sldId id="283"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96B77"/>
    <a:srgbClr val="00FF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45" autoAdjust="0"/>
  </p:normalViewPr>
  <p:slideViewPr>
    <p:cSldViewPr>
      <p:cViewPr varScale="1">
        <p:scale>
          <a:sx n="50" d="100"/>
          <a:sy n="50" d="100"/>
        </p:scale>
        <p:origin x="1956" y="30"/>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F826E-A64E-4E92-BE99-83B385417DA6}"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E3650D-BB54-4055-AA11-C4BA893445B7}" type="slidenum">
              <a:rPr lang="en-US" smtClean="0"/>
              <a:pPr/>
              <a:t>‹#›</a:t>
            </a:fld>
            <a:endParaRPr lang="en-US"/>
          </a:p>
        </p:txBody>
      </p:sp>
    </p:spTree>
    <p:extLst>
      <p:ext uri="{BB962C8B-B14F-4D97-AF65-F5344CB8AC3E}">
        <p14:creationId xmlns:p14="http://schemas.microsoft.com/office/powerpoint/2010/main" val="197743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say it orally.</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2</a:t>
            </a:fld>
            <a:endParaRPr lang="en-US"/>
          </a:p>
        </p:txBody>
      </p:sp>
    </p:spTree>
    <p:extLst>
      <p:ext uri="{BB962C8B-B14F-4D97-AF65-F5344CB8AC3E}">
        <p14:creationId xmlns:p14="http://schemas.microsoft.com/office/powerpoint/2010/main" val="3383565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 discuss all new</a:t>
            </a:r>
            <a:r>
              <a:rPr lang="en-US" baseline="0" dirty="0" smtClean="0"/>
              <a:t> words with their meaning, synonyms and antonyms. First he/she throw the word to elicit the answer.</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13</a:t>
            </a:fld>
            <a:endParaRPr lang="en-US"/>
          </a:p>
        </p:txBody>
      </p:sp>
    </p:spTree>
    <p:extLst>
      <p:ext uri="{BB962C8B-B14F-4D97-AF65-F5344CB8AC3E}">
        <p14:creationId xmlns:p14="http://schemas.microsoft.com/office/powerpoint/2010/main" val="39759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phrase can be shown. The SS can be asked to pronounce the phrase.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14</a:t>
            </a:fld>
            <a:endParaRPr lang="en-US"/>
          </a:p>
        </p:txBody>
      </p:sp>
    </p:spTree>
    <p:extLst>
      <p:ext uri="{BB962C8B-B14F-4D97-AF65-F5344CB8AC3E}">
        <p14:creationId xmlns:p14="http://schemas.microsoft.com/office/powerpoint/2010/main" val="2329177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phrase can be shown. The SS can be asked to pronounce the phrase.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15</a:t>
            </a:fld>
            <a:endParaRPr lang="en-US"/>
          </a:p>
        </p:txBody>
      </p:sp>
    </p:spTree>
    <p:extLst>
      <p:ext uri="{BB962C8B-B14F-4D97-AF65-F5344CB8AC3E}">
        <p14:creationId xmlns:p14="http://schemas.microsoft.com/office/powerpoint/2010/main" val="4153046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phrase can be shown. The SS can be asked to pronounce the phrase.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16</a:t>
            </a:fld>
            <a:endParaRPr lang="en-US"/>
          </a:p>
        </p:txBody>
      </p:sp>
    </p:spTree>
    <p:extLst>
      <p:ext uri="{BB962C8B-B14F-4D97-AF65-F5344CB8AC3E}">
        <p14:creationId xmlns:p14="http://schemas.microsoft.com/office/powerpoint/2010/main" val="3623115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phrase can be shown. The SS can be asked to pronounce the phrase.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17</a:t>
            </a:fld>
            <a:endParaRPr lang="en-US"/>
          </a:p>
        </p:txBody>
      </p:sp>
    </p:spTree>
    <p:extLst>
      <p:ext uri="{BB962C8B-B14F-4D97-AF65-F5344CB8AC3E}">
        <p14:creationId xmlns:p14="http://schemas.microsoft.com/office/powerpoint/2010/main" val="609711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evaluate it by orally or written</a:t>
            </a:r>
            <a:r>
              <a:rPr lang="en-US" baseline="0" dirty="0" smtClean="0"/>
              <a:t> from the SS.</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18</a:t>
            </a:fld>
            <a:endParaRPr lang="en-US"/>
          </a:p>
        </p:txBody>
      </p:sp>
    </p:spTree>
    <p:extLst>
      <p:ext uri="{BB962C8B-B14F-4D97-AF65-F5344CB8AC3E}">
        <p14:creationId xmlns:p14="http://schemas.microsoft.com/office/powerpoint/2010/main" val="3907139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the task will be given, teacher can make it easy if needed, after a few minutes teacher will give feedback by click one by one. </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19</a:t>
            </a:fld>
            <a:endParaRPr lang="en-US"/>
          </a:p>
        </p:txBody>
      </p:sp>
    </p:spTree>
    <p:extLst>
      <p:ext uri="{BB962C8B-B14F-4D97-AF65-F5344CB8AC3E}">
        <p14:creationId xmlns:p14="http://schemas.microsoft.com/office/powerpoint/2010/main" val="1899762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3650D-BB54-4055-AA11-C4BA893445B7}" type="slidenum">
              <a:rPr lang="en-US" smtClean="0"/>
              <a:pPr/>
              <a:t>21</a:t>
            </a:fld>
            <a:endParaRPr lang="en-US"/>
          </a:p>
        </p:txBody>
      </p:sp>
    </p:spTree>
    <p:extLst>
      <p:ext uri="{BB962C8B-B14F-4D97-AF65-F5344CB8AC3E}">
        <p14:creationId xmlns:p14="http://schemas.microsoft.com/office/powerpoint/2010/main" val="191908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22</a:t>
            </a:fld>
            <a:endParaRPr lang="en-US"/>
          </a:p>
        </p:txBody>
      </p:sp>
    </p:spTree>
    <p:extLst>
      <p:ext uri="{BB962C8B-B14F-4D97-AF65-F5344CB8AC3E}">
        <p14:creationId xmlns:p14="http://schemas.microsoft.com/office/powerpoint/2010/main" val="186545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hide this slide.</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3</a:t>
            </a:fld>
            <a:endParaRPr lang="en-US"/>
          </a:p>
        </p:txBody>
      </p:sp>
    </p:spTree>
    <p:extLst>
      <p:ext uri="{BB962C8B-B14F-4D97-AF65-F5344CB8AC3E}">
        <p14:creationId xmlns:p14="http://schemas.microsoft.com/office/powerpoint/2010/main" val="48097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picture teacher</a:t>
            </a:r>
            <a:r>
              <a:rPr lang="en-US" baseline="0" dirty="0" smtClean="0"/>
              <a:t> can</a:t>
            </a:r>
            <a:r>
              <a:rPr lang="en-US" dirty="0" smtClean="0"/>
              <a:t> ask the question to the whole class. SS will raise their hands. Teacher can ask 5/6</a:t>
            </a:r>
            <a:r>
              <a:rPr lang="en-US" baseline="0" dirty="0" smtClean="0"/>
              <a:t> students to narrate the picture.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4</a:t>
            </a:fld>
            <a:endParaRPr lang="en-US"/>
          </a:p>
        </p:txBody>
      </p:sp>
    </p:spTree>
    <p:extLst>
      <p:ext uri="{BB962C8B-B14F-4D97-AF65-F5344CB8AC3E}">
        <p14:creationId xmlns:p14="http://schemas.microsoft.com/office/powerpoint/2010/main" val="215747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video teacher</a:t>
            </a:r>
            <a:r>
              <a:rPr lang="en-US" baseline="0" dirty="0" smtClean="0"/>
              <a:t> can</a:t>
            </a:r>
            <a:r>
              <a:rPr lang="en-US" dirty="0" smtClean="0"/>
              <a:t> ask the question to the whole class. SS will raise their hands. Teacher can ask 5/6</a:t>
            </a:r>
            <a:r>
              <a:rPr lang="en-US" baseline="0" dirty="0" smtClean="0"/>
              <a:t> students to narrate the video.</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7</a:t>
            </a:fld>
            <a:endParaRPr lang="en-US"/>
          </a:p>
        </p:txBody>
      </p:sp>
    </p:spTree>
    <p:extLst>
      <p:ext uri="{BB962C8B-B14F-4D97-AF65-F5344CB8AC3E}">
        <p14:creationId xmlns:p14="http://schemas.microsoft.com/office/powerpoint/2010/main" val="147371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conversation teacher</a:t>
            </a:r>
            <a:r>
              <a:rPr lang="en-US" baseline="0" dirty="0" smtClean="0"/>
              <a:t> can</a:t>
            </a:r>
            <a:r>
              <a:rPr lang="en-US" dirty="0" smtClean="0"/>
              <a:t> call pair by pair to practice it.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8</a:t>
            </a:fld>
            <a:endParaRPr lang="en-US"/>
          </a:p>
        </p:txBody>
      </p:sp>
    </p:spTree>
    <p:extLst>
      <p:ext uri="{BB962C8B-B14F-4D97-AF65-F5344CB8AC3E}">
        <p14:creationId xmlns:p14="http://schemas.microsoft.com/office/powerpoint/2010/main" val="35242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game can be played for making</a:t>
            </a:r>
            <a:r>
              <a:rPr lang="en-US" baseline="0" dirty="0" smtClean="0"/>
              <a:t> classroom environment for the lesson. The teacher can arrange another puzzle if he/she wants.</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9</a:t>
            </a:fld>
            <a:endParaRPr lang="en-US"/>
          </a:p>
        </p:txBody>
      </p:sp>
    </p:spTree>
    <p:extLst>
      <p:ext uri="{BB962C8B-B14F-4D97-AF65-F5344CB8AC3E}">
        <p14:creationId xmlns:p14="http://schemas.microsoft.com/office/powerpoint/2010/main" val="250638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shown the picture T. can ask</a:t>
            </a:r>
            <a:r>
              <a:rPr lang="en-US" baseline="0" dirty="0" smtClean="0"/>
              <a:t> to SS  for narrate the picture, then he/she can give feedback.</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10</a:t>
            </a:fld>
            <a:endParaRPr lang="en-US"/>
          </a:p>
        </p:txBody>
      </p:sp>
    </p:spTree>
    <p:extLst>
      <p:ext uri="{BB962C8B-B14F-4D97-AF65-F5344CB8AC3E}">
        <p14:creationId xmlns:p14="http://schemas.microsoft.com/office/powerpoint/2010/main" val="137544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shown the picture T. can ask</a:t>
            </a:r>
            <a:r>
              <a:rPr lang="en-US" baseline="0" dirty="0" smtClean="0"/>
              <a:t> to SS  for narrate the picture, then he/she can give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11</a:t>
            </a:fld>
            <a:endParaRPr lang="en-US"/>
          </a:p>
        </p:txBody>
      </p:sp>
    </p:spTree>
    <p:extLst>
      <p:ext uri="{BB962C8B-B14F-4D97-AF65-F5344CB8AC3E}">
        <p14:creationId xmlns:p14="http://schemas.microsoft.com/office/powerpoint/2010/main" val="168544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listening from teacher SS will go to section</a:t>
            </a:r>
            <a:r>
              <a:rPr lang="en-US" baseline="0" dirty="0" smtClean="0"/>
              <a:t> B1 then solve the problems.</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12</a:t>
            </a:fld>
            <a:endParaRPr lang="en-US"/>
          </a:p>
        </p:txBody>
      </p:sp>
    </p:spTree>
    <p:extLst>
      <p:ext uri="{BB962C8B-B14F-4D97-AF65-F5344CB8AC3E}">
        <p14:creationId xmlns:p14="http://schemas.microsoft.com/office/powerpoint/2010/main" val="412216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6/25/2015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slide notes. </a:t>
            </a:r>
            <a:r>
              <a:rPr lang="en-US" sz="2400" dirty="0"/>
              <a:t>(under the every slide). It </a:t>
            </a:r>
            <a:r>
              <a:rPr lang="en-US" sz="2400" dirty="0" smtClean="0"/>
              <a:t>would be helpful to take a successful class. Thanks a lot. I wish you good luck.</a:t>
            </a:r>
            <a:endParaRPr lang="en-US" sz="2400" dirty="0"/>
          </a:p>
        </p:txBody>
      </p:sp>
      <p:sp>
        <p:nvSpPr>
          <p:cNvPr id="4" name="Rectangle 3"/>
          <p:cNvSpPr/>
          <p:nvPr/>
        </p:nvSpPr>
        <p:spPr>
          <a:xfrm>
            <a:off x="0" y="0"/>
            <a:ext cx="9067800" cy="6781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91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72" y="1066800"/>
            <a:ext cx="3886200" cy="174063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5350" y="1066800"/>
            <a:ext cx="3924299" cy="1740637"/>
          </a:xfrm>
          <a:prstGeom prst="rect">
            <a:avLst/>
          </a:prstGeom>
        </p:spPr>
      </p:pic>
      <p:sp>
        <p:nvSpPr>
          <p:cNvPr id="5" name="TextBox 4"/>
          <p:cNvSpPr txBox="1"/>
          <p:nvPr/>
        </p:nvSpPr>
        <p:spPr>
          <a:xfrm>
            <a:off x="0" y="446617"/>
            <a:ext cx="8915399" cy="461665"/>
          </a:xfrm>
          <a:prstGeom prst="rect">
            <a:avLst/>
          </a:prstGeom>
          <a:noFill/>
        </p:spPr>
        <p:txBody>
          <a:bodyPr wrap="square" rtlCol="0">
            <a:spAutoFit/>
          </a:bodyPr>
          <a:lstStyle/>
          <a:p>
            <a:pPr algn="ctr"/>
            <a:r>
              <a:rPr lang="en-US" sz="2400" b="1" dirty="0" smtClean="0"/>
              <a:t>The main  attraction of Durgapur in NETROKONA.</a:t>
            </a:r>
            <a:endParaRPr lang="en-US" sz="2400" b="1" dirty="0"/>
          </a:p>
        </p:txBody>
      </p:sp>
      <p:sp>
        <p:nvSpPr>
          <p:cNvPr id="6" name="TextBox 5"/>
          <p:cNvSpPr txBox="1"/>
          <p:nvPr/>
        </p:nvSpPr>
        <p:spPr>
          <a:xfrm>
            <a:off x="595747" y="2844443"/>
            <a:ext cx="3886199" cy="369332"/>
          </a:xfrm>
          <a:prstGeom prst="rect">
            <a:avLst/>
          </a:prstGeom>
          <a:noFill/>
        </p:spPr>
        <p:txBody>
          <a:bodyPr wrap="square" rtlCol="0">
            <a:spAutoFit/>
          </a:bodyPr>
          <a:lstStyle/>
          <a:p>
            <a:pPr algn="ctr"/>
            <a:r>
              <a:rPr lang="en-US" b="1" dirty="0" smtClean="0"/>
              <a:t>The </a:t>
            </a:r>
            <a:r>
              <a:rPr lang="en-US" b="1" dirty="0" err="1" smtClean="0"/>
              <a:t>Someshwari</a:t>
            </a:r>
            <a:r>
              <a:rPr lang="en-US" b="1" dirty="0" smtClean="0"/>
              <a:t> river.</a:t>
            </a:r>
            <a:endParaRPr lang="en-US" b="1" dirty="0"/>
          </a:p>
        </p:txBody>
      </p:sp>
      <p:sp>
        <p:nvSpPr>
          <p:cNvPr id="7" name="TextBox 6"/>
          <p:cNvSpPr txBox="1"/>
          <p:nvPr/>
        </p:nvSpPr>
        <p:spPr>
          <a:xfrm>
            <a:off x="4652961" y="2844443"/>
            <a:ext cx="4262438" cy="369332"/>
          </a:xfrm>
          <a:prstGeom prst="rect">
            <a:avLst/>
          </a:prstGeom>
          <a:noFill/>
        </p:spPr>
        <p:txBody>
          <a:bodyPr wrap="square" rtlCol="0">
            <a:spAutoFit/>
          </a:bodyPr>
          <a:lstStyle/>
          <a:p>
            <a:r>
              <a:rPr lang="en-US" b="1" dirty="0" smtClean="0"/>
              <a:t>Ceramic mountain-blue water.</a:t>
            </a:r>
            <a:endParaRPr lang="en-US" b="1"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45" y="3429000"/>
            <a:ext cx="1790699" cy="2286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2701" y="3442854"/>
            <a:ext cx="1790698" cy="227214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1946" y="3442855"/>
            <a:ext cx="1995054" cy="227214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1131" y="3493716"/>
            <a:ext cx="1934440" cy="2221284"/>
          </a:xfrm>
          <a:prstGeom prst="rect">
            <a:avLst/>
          </a:prstGeom>
        </p:spPr>
      </p:pic>
      <p:sp>
        <p:nvSpPr>
          <p:cNvPr id="12" name="TextBox 11"/>
          <p:cNvSpPr txBox="1"/>
          <p:nvPr/>
        </p:nvSpPr>
        <p:spPr>
          <a:xfrm>
            <a:off x="304800" y="5851175"/>
            <a:ext cx="8001001" cy="461665"/>
          </a:xfrm>
          <a:prstGeom prst="rect">
            <a:avLst/>
          </a:prstGeom>
          <a:noFill/>
        </p:spPr>
        <p:txBody>
          <a:bodyPr wrap="square" rtlCol="0">
            <a:spAutoFit/>
          </a:bodyPr>
          <a:lstStyle/>
          <a:p>
            <a:pPr algn="ctr"/>
            <a:r>
              <a:rPr lang="en-US" sz="2400" b="1" dirty="0" smtClean="0"/>
              <a:t>There are many Ethnic groups in </a:t>
            </a:r>
            <a:r>
              <a:rPr lang="en-US" sz="2400" b="1" dirty="0" err="1" smtClean="0"/>
              <a:t>Netrokona</a:t>
            </a:r>
            <a:r>
              <a:rPr lang="en-US" sz="2400" b="1" dirty="0" smtClean="0"/>
              <a:t>.</a:t>
            </a:r>
            <a:endParaRPr lang="en-US" sz="2400" b="1" dirty="0"/>
          </a:p>
        </p:txBody>
      </p:sp>
      <p:sp>
        <p:nvSpPr>
          <p:cNvPr id="4" name="Right Arrow 3"/>
          <p:cNvSpPr/>
          <p:nvPr/>
        </p:nvSpPr>
        <p:spPr>
          <a:xfrm>
            <a:off x="8229600" y="5966590"/>
            <a:ext cx="283582"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9184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57225"/>
            <a:ext cx="2466975" cy="19335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327" y="657224"/>
            <a:ext cx="2286000" cy="193357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182" y="3200400"/>
            <a:ext cx="2466975" cy="26765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7327" y="3235037"/>
            <a:ext cx="2286000" cy="247996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5487" y="678004"/>
            <a:ext cx="2466975" cy="191279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5486" y="3235037"/>
            <a:ext cx="2466975" cy="2479964"/>
          </a:xfrm>
          <a:prstGeom prst="rect">
            <a:avLst/>
          </a:prstGeom>
        </p:spPr>
      </p:pic>
      <p:sp>
        <p:nvSpPr>
          <p:cNvPr id="8" name="TextBox 7"/>
          <p:cNvSpPr txBox="1"/>
          <p:nvPr/>
        </p:nvSpPr>
        <p:spPr>
          <a:xfrm>
            <a:off x="727363" y="2657703"/>
            <a:ext cx="2057400" cy="369332"/>
          </a:xfrm>
          <a:prstGeom prst="rect">
            <a:avLst/>
          </a:prstGeom>
          <a:noFill/>
        </p:spPr>
        <p:txBody>
          <a:bodyPr wrap="square" rtlCol="0">
            <a:spAutoFit/>
          </a:bodyPr>
          <a:lstStyle/>
          <a:p>
            <a:pPr algn="ctr"/>
            <a:r>
              <a:rPr lang="en-US" b="1" dirty="0" smtClean="0"/>
              <a:t>Place</a:t>
            </a:r>
            <a:endParaRPr lang="en-US" b="1" dirty="0"/>
          </a:p>
        </p:txBody>
      </p:sp>
      <p:sp>
        <p:nvSpPr>
          <p:cNvPr id="9" name="TextBox 8"/>
          <p:cNvSpPr txBox="1"/>
          <p:nvPr/>
        </p:nvSpPr>
        <p:spPr>
          <a:xfrm>
            <a:off x="2668549" y="2657703"/>
            <a:ext cx="2819400" cy="369332"/>
          </a:xfrm>
          <a:prstGeom prst="rect">
            <a:avLst/>
          </a:prstGeom>
          <a:noFill/>
        </p:spPr>
        <p:txBody>
          <a:bodyPr wrap="square" rtlCol="0">
            <a:spAutoFit/>
          </a:bodyPr>
          <a:lstStyle/>
          <a:p>
            <a:pPr algn="ctr"/>
            <a:r>
              <a:rPr lang="en-US" b="1" dirty="0" err="1" smtClean="0"/>
              <a:t>Dasha</a:t>
            </a:r>
            <a:r>
              <a:rPr lang="en-US" b="1" dirty="0" smtClean="0"/>
              <a:t> </a:t>
            </a:r>
            <a:r>
              <a:rPr lang="en-US" b="1" dirty="0" err="1" smtClean="0"/>
              <a:t>Bhuja</a:t>
            </a:r>
            <a:r>
              <a:rPr lang="en-US" b="1" dirty="0" smtClean="0"/>
              <a:t> Temple</a:t>
            </a:r>
            <a:endParaRPr lang="en-US" b="1" dirty="0"/>
          </a:p>
        </p:txBody>
      </p:sp>
      <p:sp>
        <p:nvSpPr>
          <p:cNvPr id="10" name="TextBox 9"/>
          <p:cNvSpPr txBox="1"/>
          <p:nvPr/>
        </p:nvSpPr>
        <p:spPr>
          <a:xfrm>
            <a:off x="5487950" y="2667000"/>
            <a:ext cx="3013112" cy="369332"/>
          </a:xfrm>
          <a:prstGeom prst="rect">
            <a:avLst/>
          </a:prstGeom>
          <a:noFill/>
        </p:spPr>
        <p:txBody>
          <a:bodyPr wrap="square" rtlCol="0">
            <a:spAutoFit/>
          </a:bodyPr>
          <a:lstStyle/>
          <a:p>
            <a:pPr algn="ctr"/>
            <a:r>
              <a:rPr lang="en-US" b="1" dirty="0" err="1" smtClean="0"/>
              <a:t>RamKrishna</a:t>
            </a:r>
            <a:r>
              <a:rPr lang="en-US" b="1" dirty="0" smtClean="0"/>
              <a:t> Temple</a:t>
            </a:r>
            <a:endParaRPr lang="en-US" b="1" dirty="0"/>
          </a:p>
        </p:txBody>
      </p:sp>
      <p:sp>
        <p:nvSpPr>
          <p:cNvPr id="11" name="TextBox 10"/>
          <p:cNvSpPr txBox="1"/>
          <p:nvPr/>
        </p:nvSpPr>
        <p:spPr>
          <a:xfrm>
            <a:off x="554182" y="5876925"/>
            <a:ext cx="2466975" cy="369332"/>
          </a:xfrm>
          <a:prstGeom prst="rect">
            <a:avLst/>
          </a:prstGeom>
          <a:noFill/>
        </p:spPr>
        <p:txBody>
          <a:bodyPr wrap="square" rtlCol="0">
            <a:spAutoFit/>
          </a:bodyPr>
          <a:lstStyle/>
          <a:p>
            <a:pPr algn="ctr"/>
            <a:r>
              <a:rPr lang="en-US" b="1" dirty="0" smtClean="0"/>
              <a:t>Orange Garden</a:t>
            </a:r>
            <a:endParaRPr lang="en-US" b="1" dirty="0"/>
          </a:p>
        </p:txBody>
      </p:sp>
      <p:sp>
        <p:nvSpPr>
          <p:cNvPr id="12" name="TextBox 11"/>
          <p:cNvSpPr txBox="1"/>
          <p:nvPr/>
        </p:nvSpPr>
        <p:spPr>
          <a:xfrm>
            <a:off x="3207327" y="5876925"/>
            <a:ext cx="2286000" cy="369332"/>
          </a:xfrm>
          <a:prstGeom prst="rect">
            <a:avLst/>
          </a:prstGeom>
          <a:noFill/>
        </p:spPr>
        <p:txBody>
          <a:bodyPr wrap="square" rtlCol="0">
            <a:spAutoFit/>
          </a:bodyPr>
          <a:lstStyle/>
          <a:p>
            <a:pPr algn="ctr"/>
            <a:r>
              <a:rPr lang="en-US" b="1" dirty="0" smtClean="0"/>
              <a:t>Apple Tree</a:t>
            </a:r>
            <a:endParaRPr lang="en-US" b="1" dirty="0"/>
          </a:p>
        </p:txBody>
      </p:sp>
      <p:sp>
        <p:nvSpPr>
          <p:cNvPr id="13" name="TextBox 12"/>
          <p:cNvSpPr txBox="1"/>
          <p:nvPr/>
        </p:nvSpPr>
        <p:spPr>
          <a:xfrm>
            <a:off x="5489498" y="5876925"/>
            <a:ext cx="3276600" cy="369332"/>
          </a:xfrm>
          <a:prstGeom prst="rect">
            <a:avLst/>
          </a:prstGeom>
          <a:noFill/>
        </p:spPr>
        <p:txBody>
          <a:bodyPr wrap="square" rtlCol="0">
            <a:spAutoFit/>
          </a:bodyPr>
          <a:lstStyle/>
          <a:p>
            <a:pPr algn="ctr"/>
            <a:r>
              <a:rPr lang="en-US" b="1" dirty="0" err="1" smtClean="0"/>
              <a:t>Locknathbaba</a:t>
            </a:r>
            <a:r>
              <a:rPr lang="en-US" b="1" dirty="0" smtClean="0"/>
              <a:t> Temple</a:t>
            </a:r>
            <a:endParaRPr lang="en-US" b="1" dirty="0"/>
          </a:p>
        </p:txBody>
      </p:sp>
      <p:sp>
        <p:nvSpPr>
          <p:cNvPr id="14" name="Rectangle 1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4343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04800"/>
            <a:ext cx="7162800" cy="707886"/>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2000" b="1" dirty="0" smtClean="0"/>
              <a:t>Read the text and complete the dialogue then act it out in pairs.</a:t>
            </a:r>
            <a:endParaRPr lang="en-US" sz="2000" b="1" dirty="0"/>
          </a:p>
        </p:txBody>
      </p:sp>
      <p:grpSp>
        <p:nvGrpSpPr>
          <p:cNvPr id="7" name="Group 6"/>
          <p:cNvGrpSpPr/>
          <p:nvPr/>
        </p:nvGrpSpPr>
        <p:grpSpPr>
          <a:xfrm>
            <a:off x="1066800" y="1219200"/>
            <a:ext cx="7543800" cy="4685169"/>
            <a:chOff x="1066800" y="1447800"/>
            <a:chExt cx="7543800" cy="4685169"/>
          </a:xfrm>
        </p:grpSpPr>
        <p:sp>
          <p:nvSpPr>
            <p:cNvPr id="3" name="Rectangle 2"/>
            <p:cNvSpPr/>
            <p:nvPr/>
          </p:nvSpPr>
          <p:spPr>
            <a:xfrm>
              <a:off x="1066800" y="1447800"/>
              <a:ext cx="7543800" cy="2554545"/>
            </a:xfrm>
            <a:prstGeom prst="rect">
              <a:avLst/>
            </a:prstGeom>
          </p:spPr>
          <p:txBody>
            <a:bodyPr wrap="square">
              <a:spAutoFit/>
            </a:bodyPr>
            <a:lstStyle/>
            <a:p>
              <a:r>
                <a:rPr lang="en-US" sz="2000" b="1" dirty="0"/>
                <a:t>A </a:t>
              </a:r>
              <a:r>
                <a:rPr lang="en-US" sz="2000" b="1" dirty="0" smtClean="0"/>
                <a:t>: Are there </a:t>
              </a:r>
              <a:r>
                <a:rPr lang="en-US" sz="2000" b="1" dirty="0"/>
                <a:t>any </a:t>
              </a:r>
              <a:r>
                <a:rPr lang="en-US" sz="2000" b="1" dirty="0" smtClean="0"/>
                <a:t>rivers in </a:t>
              </a:r>
              <a:r>
                <a:rPr lang="en-US" sz="2000" b="1" dirty="0" err="1" smtClean="0"/>
                <a:t>Birishiri</a:t>
              </a:r>
              <a:r>
                <a:rPr lang="en-US" sz="2000" b="1" dirty="0" smtClean="0"/>
                <a:t>?</a:t>
              </a:r>
            </a:p>
            <a:p>
              <a:r>
                <a:rPr lang="en-US" sz="2000" b="1" dirty="0" smtClean="0">
                  <a:solidFill>
                    <a:srgbClr val="0070C0"/>
                  </a:solidFill>
                </a:rPr>
                <a:t>B : Yes</a:t>
              </a:r>
              <a:r>
                <a:rPr lang="en-US" sz="2000" b="1" dirty="0">
                  <a:solidFill>
                    <a:srgbClr val="0070C0"/>
                  </a:solidFill>
                </a:rPr>
                <a:t>, there are. </a:t>
              </a:r>
              <a:r>
                <a:rPr lang="en-US" sz="2000" b="1" dirty="0" smtClean="0">
                  <a:solidFill>
                    <a:srgbClr val="0070C0"/>
                  </a:solidFill>
                </a:rPr>
                <a:t>There </a:t>
              </a:r>
              <a:r>
                <a:rPr lang="en-US" sz="2000" b="1" dirty="0">
                  <a:solidFill>
                    <a:srgbClr val="0070C0"/>
                  </a:solidFill>
                </a:rPr>
                <a:t>are two rivers, the </a:t>
              </a:r>
              <a:r>
                <a:rPr lang="en-US" sz="2000" b="1" dirty="0" err="1" smtClean="0">
                  <a:solidFill>
                    <a:srgbClr val="0070C0"/>
                  </a:solidFill>
                </a:rPr>
                <a:t>Shomeshwari</a:t>
              </a:r>
              <a:r>
                <a:rPr lang="en-US" sz="2000" b="1" dirty="0" smtClean="0">
                  <a:solidFill>
                    <a:srgbClr val="0070C0"/>
                  </a:solidFill>
                </a:rPr>
                <a:t> </a:t>
              </a:r>
              <a:r>
                <a:rPr lang="en-US" sz="2000" b="1" dirty="0">
                  <a:solidFill>
                    <a:srgbClr val="0070C0"/>
                  </a:solidFill>
                </a:rPr>
                <a:t>and </a:t>
              </a:r>
              <a:r>
                <a:rPr lang="en-US" sz="2000" b="1" dirty="0" err="1" smtClean="0">
                  <a:solidFill>
                    <a:srgbClr val="0070C0"/>
                  </a:solidFill>
                </a:rPr>
                <a:t>Kangsa</a:t>
              </a:r>
              <a:r>
                <a:rPr lang="en-US" sz="2000" b="1" dirty="0" smtClean="0">
                  <a:solidFill>
                    <a:srgbClr val="0070C0"/>
                  </a:solidFill>
                </a:rPr>
                <a:t>.</a:t>
              </a:r>
            </a:p>
            <a:p>
              <a:r>
                <a:rPr lang="en-US" sz="2000" b="1" dirty="0" smtClean="0"/>
                <a:t>A : </a:t>
              </a:r>
              <a:r>
                <a:rPr lang="en-US" sz="2000" b="1" dirty="0" err="1" smtClean="0"/>
                <a:t>ls</a:t>
              </a:r>
              <a:r>
                <a:rPr lang="en-US" sz="2000" b="1" dirty="0" smtClean="0"/>
                <a:t> there any hills in </a:t>
              </a:r>
              <a:r>
                <a:rPr lang="en-US" sz="2000" b="1" dirty="0" err="1" smtClean="0"/>
                <a:t>Biriishisi</a:t>
              </a:r>
              <a:r>
                <a:rPr lang="en-US" sz="2000" b="1" dirty="0" smtClean="0"/>
                <a:t>?</a:t>
              </a:r>
            </a:p>
            <a:p>
              <a:r>
                <a:rPr lang="en-US" sz="2000" b="1" dirty="0" smtClean="0">
                  <a:solidFill>
                    <a:srgbClr val="0070C0"/>
                  </a:solidFill>
                </a:rPr>
                <a:t>B : Yes…………….  is. </a:t>
              </a:r>
              <a:r>
                <a:rPr lang="en-US" sz="2000" b="1" dirty="0" err="1" smtClean="0">
                  <a:solidFill>
                    <a:srgbClr val="0070C0"/>
                  </a:solidFill>
                </a:rPr>
                <a:t>lt's</a:t>
              </a:r>
              <a:r>
                <a:rPr lang="en-US" sz="2000" b="1" dirty="0" smtClean="0">
                  <a:solidFill>
                    <a:srgbClr val="0070C0"/>
                  </a:solidFill>
                </a:rPr>
                <a:t> called …………………</a:t>
              </a:r>
            </a:p>
            <a:p>
              <a:r>
                <a:rPr lang="en-US" sz="2000" b="1" dirty="0" smtClean="0"/>
                <a:t>A : Can I see any other hills from there?</a:t>
              </a:r>
            </a:p>
            <a:p>
              <a:r>
                <a:rPr lang="en-US" sz="2000" b="1" dirty="0" smtClean="0">
                  <a:solidFill>
                    <a:srgbClr val="0070C0"/>
                  </a:solidFill>
                </a:rPr>
                <a:t>B : Yes, you ……………. You can see the hills of …………… state from here.</a:t>
              </a:r>
              <a:endParaRPr lang="en-US" sz="2000" b="1" dirty="0">
                <a:solidFill>
                  <a:srgbClr val="0070C0"/>
                </a:solidFill>
              </a:endParaRPr>
            </a:p>
          </p:txBody>
        </p:sp>
        <p:sp>
          <p:nvSpPr>
            <p:cNvPr id="6" name="Rectangle 5"/>
            <p:cNvSpPr/>
            <p:nvPr/>
          </p:nvSpPr>
          <p:spPr>
            <a:xfrm>
              <a:off x="1066800" y="3886200"/>
              <a:ext cx="6781800" cy="2246769"/>
            </a:xfrm>
            <a:prstGeom prst="rect">
              <a:avLst/>
            </a:prstGeom>
          </p:spPr>
          <p:txBody>
            <a:bodyPr wrap="square">
              <a:spAutoFit/>
            </a:bodyPr>
            <a:lstStyle/>
            <a:p>
              <a:r>
                <a:rPr lang="en-US" sz="2000" b="1" dirty="0"/>
                <a:t>A : Will </a:t>
              </a:r>
              <a:r>
                <a:rPr lang="en-US" sz="2000" b="1" dirty="0" smtClean="0"/>
                <a:t>I </a:t>
              </a:r>
              <a:r>
                <a:rPr lang="en-US" sz="2000" b="1" dirty="0"/>
                <a:t>see people of various ethnic groups </a:t>
              </a:r>
              <a:r>
                <a:rPr lang="en-US" sz="2000" b="1" dirty="0" smtClean="0"/>
                <a:t>there?</a:t>
              </a:r>
            </a:p>
            <a:p>
              <a:r>
                <a:rPr lang="en-US" sz="2000" b="1" dirty="0" smtClean="0">
                  <a:solidFill>
                    <a:srgbClr val="0070C0"/>
                  </a:solidFill>
                </a:rPr>
                <a:t>B </a:t>
              </a:r>
              <a:r>
                <a:rPr lang="en-US" sz="2000" b="1" dirty="0">
                  <a:solidFill>
                    <a:srgbClr val="0070C0"/>
                  </a:solidFill>
                </a:rPr>
                <a:t>:</a:t>
              </a:r>
              <a:r>
                <a:rPr lang="en-US" sz="2000" b="1" dirty="0" smtClean="0">
                  <a:solidFill>
                    <a:srgbClr val="0070C0"/>
                  </a:solidFill>
                </a:rPr>
                <a:t>Yes, you………...</a:t>
              </a:r>
              <a:r>
                <a:rPr lang="en-US" sz="2000" b="1" dirty="0">
                  <a:solidFill>
                    <a:srgbClr val="0070C0"/>
                  </a:solidFill>
                </a:rPr>
                <a:t>You will see people of </a:t>
              </a:r>
              <a:r>
                <a:rPr lang="en-US" sz="2000" b="1" dirty="0" err="1" smtClean="0">
                  <a:solidFill>
                    <a:srgbClr val="0070C0"/>
                  </a:solidFill>
                </a:rPr>
                <a:t>Hajong</a:t>
              </a:r>
              <a:r>
                <a:rPr lang="en-US" sz="2000" b="1" dirty="0" smtClean="0">
                  <a:solidFill>
                    <a:srgbClr val="0070C0"/>
                  </a:solidFill>
                </a:rPr>
                <a:t>, </a:t>
              </a:r>
              <a:r>
                <a:rPr lang="en-US" sz="2000" b="1" dirty="0" err="1">
                  <a:solidFill>
                    <a:srgbClr val="0070C0"/>
                  </a:solidFill>
                </a:rPr>
                <a:t>Achik</a:t>
              </a:r>
              <a:r>
                <a:rPr lang="en-US" sz="2000" b="1" dirty="0">
                  <a:solidFill>
                    <a:srgbClr val="0070C0"/>
                  </a:solidFill>
                </a:rPr>
                <a:t> and  tribes</a:t>
              </a:r>
              <a:r>
                <a:rPr lang="en-US" sz="2000" b="1" dirty="0" smtClean="0">
                  <a:solidFill>
                    <a:srgbClr val="0070C0"/>
                  </a:solidFill>
                </a:rPr>
                <a:t>.</a:t>
              </a:r>
            </a:p>
            <a:p>
              <a:r>
                <a:rPr lang="en-US" sz="2000" b="1" dirty="0" smtClean="0"/>
                <a:t>A </a:t>
              </a:r>
              <a:r>
                <a:rPr lang="en-US" sz="2000" b="1" dirty="0"/>
                <a:t>: Are there any </a:t>
              </a:r>
              <a:r>
                <a:rPr lang="en-US" sz="2000" b="1" dirty="0" smtClean="0"/>
                <a:t>temples there?</a:t>
              </a:r>
            </a:p>
            <a:p>
              <a:r>
                <a:rPr lang="en-US" sz="2000" b="1" dirty="0" smtClean="0">
                  <a:solidFill>
                    <a:srgbClr val="0070C0"/>
                  </a:solidFill>
                </a:rPr>
                <a:t>B </a:t>
              </a:r>
              <a:r>
                <a:rPr lang="en-US" sz="2000" b="1" dirty="0">
                  <a:solidFill>
                    <a:srgbClr val="0070C0"/>
                  </a:solidFill>
                </a:rPr>
                <a:t>: Yes. there  .You can see the </a:t>
              </a:r>
              <a:r>
                <a:rPr lang="en-US" sz="2000" b="1" dirty="0" err="1">
                  <a:solidFill>
                    <a:srgbClr val="0070C0"/>
                  </a:solidFill>
                </a:rPr>
                <a:t>Dasha</a:t>
              </a:r>
              <a:r>
                <a:rPr lang="en-US" sz="2000" b="1" dirty="0">
                  <a:solidFill>
                    <a:srgbClr val="0070C0"/>
                  </a:solidFill>
                </a:rPr>
                <a:t> </a:t>
              </a:r>
              <a:r>
                <a:rPr lang="en-US" sz="2000" b="1" dirty="0" err="1">
                  <a:solidFill>
                    <a:srgbClr val="0070C0"/>
                  </a:solidFill>
                </a:rPr>
                <a:t>Busha</a:t>
              </a:r>
              <a:r>
                <a:rPr lang="en-US" sz="2000" b="1" dirty="0">
                  <a:solidFill>
                    <a:srgbClr val="0070C0"/>
                  </a:solidFill>
                </a:rPr>
                <a:t> </a:t>
              </a:r>
              <a:r>
                <a:rPr lang="en-US" sz="2000" b="1" dirty="0" smtClean="0">
                  <a:solidFill>
                    <a:srgbClr val="0070C0"/>
                  </a:solidFill>
                </a:rPr>
                <a:t>Temple and </a:t>
              </a:r>
              <a:r>
                <a:rPr lang="en-US" sz="2000" b="1" dirty="0">
                  <a:solidFill>
                    <a:srgbClr val="0070C0"/>
                  </a:solidFill>
                </a:rPr>
                <a:t>the </a:t>
              </a:r>
              <a:r>
                <a:rPr lang="en-US" sz="2000" b="1" dirty="0" smtClean="0">
                  <a:solidFill>
                    <a:srgbClr val="0070C0"/>
                  </a:solidFill>
                </a:rPr>
                <a:t>…………. </a:t>
              </a:r>
              <a:r>
                <a:rPr lang="en-US" sz="2000" b="1" dirty="0">
                  <a:solidFill>
                    <a:srgbClr val="0070C0"/>
                  </a:solidFill>
                </a:rPr>
                <a:t>temples there. </a:t>
              </a:r>
            </a:p>
          </p:txBody>
        </p:sp>
      </p:grpSp>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620000" cy="461665"/>
          </a:xfrm>
          <a:prstGeom prst="rect">
            <a:avLst/>
          </a:prstGeom>
          <a:noFill/>
          <a:ln>
            <a:noFill/>
          </a:ln>
          <a:effectLst/>
        </p:spPr>
        <p:txBody>
          <a:bodyPr wrap="square" rtlCol="0">
            <a:spAutoFit/>
          </a:bodyPr>
          <a:lstStyle/>
          <a:p>
            <a:pPr algn="ctr"/>
            <a:r>
              <a:rPr lang="en-US" sz="2400" b="1" dirty="0" smtClean="0"/>
              <a:t>VOCABULARY : SYNONYMS AND ANTONYM</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1179950968"/>
              </p:ext>
            </p:extLst>
          </p:nvPr>
        </p:nvGraphicFramePr>
        <p:xfrm>
          <a:off x="609600" y="1397000"/>
          <a:ext cx="8001000" cy="4851396"/>
        </p:xfrm>
        <a:graphic>
          <a:graphicData uri="http://schemas.openxmlformats.org/drawingml/2006/table">
            <a:tbl>
              <a:tblPr firstRow="1" bandRow="1">
                <a:tableStyleId>{5C22544A-7EE6-4342-B048-85BDC9FD1C3A}</a:tableStyleId>
              </a:tblPr>
              <a:tblGrid>
                <a:gridCol w="2667000"/>
                <a:gridCol w="2667000"/>
                <a:gridCol w="2667000"/>
              </a:tblGrid>
              <a:tr h="539044">
                <a:tc>
                  <a:txBody>
                    <a:bodyPr/>
                    <a:lstStyle/>
                    <a:p>
                      <a:r>
                        <a:rPr lang="en-US" b="1" dirty="0" smtClean="0"/>
                        <a:t>Main</a:t>
                      </a:r>
                      <a:r>
                        <a:rPr lang="en-US" b="1" baseline="0" dirty="0" smtClean="0"/>
                        <a:t> words</a:t>
                      </a:r>
                      <a:endParaRPr lang="en-US" b="1" dirty="0"/>
                    </a:p>
                  </a:txBody>
                  <a:tcPr/>
                </a:tc>
                <a:tc>
                  <a:txBody>
                    <a:bodyPr/>
                    <a:lstStyle/>
                    <a:p>
                      <a:r>
                        <a:rPr lang="en-US" b="1" dirty="0" smtClean="0"/>
                        <a:t>Synonyms</a:t>
                      </a:r>
                      <a:endParaRPr lang="en-US" b="1" dirty="0"/>
                    </a:p>
                  </a:txBody>
                  <a:tcPr/>
                </a:tc>
                <a:tc>
                  <a:txBody>
                    <a:bodyPr/>
                    <a:lstStyle/>
                    <a:p>
                      <a:r>
                        <a:rPr lang="en-US" b="1" dirty="0" smtClean="0"/>
                        <a:t>Antonym</a:t>
                      </a:r>
                      <a:endParaRPr lang="en-US" b="1" dirty="0"/>
                    </a:p>
                  </a:txBody>
                  <a:tcPr/>
                </a:tc>
              </a:tr>
              <a:tr h="539044">
                <a:tc>
                  <a:txBody>
                    <a:bodyPr/>
                    <a:lstStyle/>
                    <a:p>
                      <a:r>
                        <a:rPr lang="en-US" b="1" dirty="0" smtClean="0"/>
                        <a:t>Quiet</a:t>
                      </a:r>
                      <a:endParaRPr lang="en-US" b="1" dirty="0"/>
                    </a:p>
                  </a:txBody>
                  <a:tcPr/>
                </a:tc>
                <a:tc>
                  <a:txBody>
                    <a:bodyPr/>
                    <a:lstStyle/>
                    <a:p>
                      <a:r>
                        <a:rPr lang="en-US" b="1" dirty="0" smtClean="0"/>
                        <a:t>Calm</a:t>
                      </a:r>
                      <a:endParaRPr lang="en-US" b="1" dirty="0"/>
                    </a:p>
                  </a:txBody>
                  <a:tcPr/>
                </a:tc>
                <a:tc>
                  <a:txBody>
                    <a:bodyPr/>
                    <a:lstStyle/>
                    <a:p>
                      <a:r>
                        <a:rPr lang="en-US" b="1" dirty="0" smtClean="0"/>
                        <a:t>Noisy</a:t>
                      </a:r>
                      <a:endParaRPr lang="en-US" b="1" dirty="0"/>
                    </a:p>
                  </a:txBody>
                  <a:tcPr/>
                </a:tc>
              </a:tr>
              <a:tr h="539044">
                <a:tc>
                  <a:txBody>
                    <a:bodyPr/>
                    <a:lstStyle/>
                    <a:p>
                      <a:r>
                        <a:rPr lang="en-US" b="1" dirty="0" smtClean="0"/>
                        <a:t>Unlimited</a:t>
                      </a:r>
                      <a:endParaRPr lang="en-US" b="1" dirty="0"/>
                    </a:p>
                  </a:txBody>
                  <a:tcPr/>
                </a:tc>
                <a:tc>
                  <a:txBody>
                    <a:bodyPr/>
                    <a:lstStyle/>
                    <a:p>
                      <a:r>
                        <a:rPr lang="en-US" b="1" dirty="0" smtClean="0"/>
                        <a:t>Vast</a:t>
                      </a:r>
                      <a:endParaRPr lang="en-US" b="1" dirty="0"/>
                    </a:p>
                  </a:txBody>
                  <a:tcPr/>
                </a:tc>
                <a:tc>
                  <a:txBody>
                    <a:bodyPr/>
                    <a:lstStyle/>
                    <a:p>
                      <a:r>
                        <a:rPr lang="en-US" b="1" dirty="0" smtClean="0"/>
                        <a:t>Limited</a:t>
                      </a:r>
                      <a:endParaRPr lang="en-US" b="1" dirty="0"/>
                    </a:p>
                  </a:txBody>
                  <a:tcPr/>
                </a:tc>
              </a:tr>
              <a:tr h="539044">
                <a:tc>
                  <a:txBody>
                    <a:bodyPr/>
                    <a:lstStyle/>
                    <a:p>
                      <a:r>
                        <a:rPr lang="en-US" b="1" dirty="0" smtClean="0"/>
                        <a:t>Eye-catching</a:t>
                      </a:r>
                      <a:endParaRPr lang="en-US" b="1" dirty="0"/>
                    </a:p>
                  </a:txBody>
                  <a:tcPr/>
                </a:tc>
                <a:tc>
                  <a:txBody>
                    <a:bodyPr/>
                    <a:lstStyle/>
                    <a:p>
                      <a:r>
                        <a:rPr lang="en-US" b="1" dirty="0" smtClean="0"/>
                        <a:t>Attractive</a:t>
                      </a:r>
                      <a:endParaRPr lang="en-US" b="1" dirty="0"/>
                    </a:p>
                  </a:txBody>
                  <a:tcPr/>
                </a:tc>
                <a:tc>
                  <a:txBody>
                    <a:bodyPr/>
                    <a:lstStyle/>
                    <a:p>
                      <a:r>
                        <a:rPr lang="en-US" b="1" dirty="0" smtClean="0"/>
                        <a:t>Dislike</a:t>
                      </a:r>
                      <a:endParaRPr lang="en-US" b="1" dirty="0"/>
                    </a:p>
                  </a:txBody>
                  <a:tcPr/>
                </a:tc>
              </a:tr>
              <a:tr h="539044">
                <a:tc>
                  <a:txBody>
                    <a:bodyPr/>
                    <a:lstStyle/>
                    <a:p>
                      <a:r>
                        <a:rPr lang="en-US" b="1" dirty="0" smtClean="0"/>
                        <a:t>Amazing</a:t>
                      </a:r>
                      <a:endParaRPr lang="en-US" b="1" dirty="0"/>
                    </a:p>
                  </a:txBody>
                  <a:tcPr/>
                </a:tc>
                <a:tc>
                  <a:txBody>
                    <a:bodyPr/>
                    <a:lstStyle/>
                    <a:p>
                      <a:r>
                        <a:rPr lang="en-US" b="1" dirty="0" smtClean="0"/>
                        <a:t>Uncommon</a:t>
                      </a:r>
                      <a:endParaRPr lang="en-US" b="1" dirty="0"/>
                    </a:p>
                  </a:txBody>
                  <a:tcPr/>
                </a:tc>
                <a:tc>
                  <a:txBody>
                    <a:bodyPr/>
                    <a:lstStyle/>
                    <a:p>
                      <a:r>
                        <a:rPr lang="en-US" b="1" dirty="0" smtClean="0"/>
                        <a:t>Common</a:t>
                      </a:r>
                      <a:endParaRPr lang="en-US" b="1" dirty="0"/>
                    </a:p>
                  </a:txBody>
                  <a:tcPr/>
                </a:tc>
              </a:tr>
              <a:tr h="539044">
                <a:tc>
                  <a:txBody>
                    <a:bodyPr/>
                    <a:lstStyle/>
                    <a:p>
                      <a:r>
                        <a:rPr lang="en-US" b="1" dirty="0" smtClean="0"/>
                        <a:t>Crystal clear</a:t>
                      </a:r>
                      <a:endParaRPr lang="en-US" b="1" dirty="0"/>
                    </a:p>
                  </a:txBody>
                  <a:tcPr/>
                </a:tc>
                <a:tc>
                  <a:txBody>
                    <a:bodyPr/>
                    <a:lstStyle/>
                    <a:p>
                      <a:r>
                        <a:rPr lang="en-US" b="1" dirty="0" smtClean="0"/>
                        <a:t>Transparent</a:t>
                      </a:r>
                      <a:endParaRPr lang="en-US" b="1" dirty="0"/>
                    </a:p>
                  </a:txBody>
                  <a:tcPr/>
                </a:tc>
                <a:tc>
                  <a:txBody>
                    <a:bodyPr/>
                    <a:lstStyle/>
                    <a:p>
                      <a:r>
                        <a:rPr lang="en-US" b="1" dirty="0" smtClean="0"/>
                        <a:t>Dirty</a:t>
                      </a:r>
                      <a:endParaRPr lang="en-US" b="1" dirty="0"/>
                    </a:p>
                  </a:txBody>
                  <a:tcPr/>
                </a:tc>
              </a:tr>
              <a:tr h="539044">
                <a:tc>
                  <a:txBody>
                    <a:bodyPr/>
                    <a:lstStyle/>
                    <a:p>
                      <a:r>
                        <a:rPr lang="en-US" b="1" dirty="0" smtClean="0"/>
                        <a:t>Vibrant</a:t>
                      </a:r>
                      <a:endParaRPr lang="en-US" b="1" dirty="0"/>
                    </a:p>
                  </a:txBody>
                  <a:tcPr/>
                </a:tc>
                <a:tc>
                  <a:txBody>
                    <a:bodyPr/>
                    <a:lstStyle/>
                    <a:p>
                      <a:r>
                        <a:rPr lang="en-US" b="1" dirty="0" smtClean="0"/>
                        <a:t>Charming</a:t>
                      </a:r>
                      <a:endParaRPr lang="en-US" b="1" dirty="0"/>
                    </a:p>
                  </a:txBody>
                  <a:tcPr/>
                </a:tc>
                <a:tc>
                  <a:txBody>
                    <a:bodyPr/>
                    <a:lstStyle/>
                    <a:p>
                      <a:r>
                        <a:rPr lang="en-US" b="1" dirty="0" smtClean="0"/>
                        <a:t>Disgusting</a:t>
                      </a:r>
                      <a:endParaRPr lang="en-US" b="1" dirty="0"/>
                    </a:p>
                  </a:txBody>
                  <a:tcPr/>
                </a:tc>
              </a:tr>
              <a:tr h="539044">
                <a:tc>
                  <a:txBody>
                    <a:bodyPr/>
                    <a:lstStyle/>
                    <a:p>
                      <a:r>
                        <a:rPr lang="en-US" b="1" dirty="0" smtClean="0"/>
                        <a:t>Unfolded</a:t>
                      </a:r>
                      <a:endParaRPr lang="en-US" b="1" dirty="0"/>
                    </a:p>
                  </a:txBody>
                  <a:tcPr/>
                </a:tc>
                <a:tc>
                  <a:txBody>
                    <a:bodyPr/>
                    <a:lstStyle/>
                    <a:p>
                      <a:r>
                        <a:rPr lang="en-US" b="1" dirty="0" smtClean="0"/>
                        <a:t>Discovered</a:t>
                      </a:r>
                      <a:endParaRPr lang="en-US" b="1" dirty="0"/>
                    </a:p>
                  </a:txBody>
                  <a:tcPr/>
                </a:tc>
                <a:tc>
                  <a:txBody>
                    <a:bodyPr/>
                    <a:lstStyle/>
                    <a:p>
                      <a:r>
                        <a:rPr lang="en-US" b="1" dirty="0" smtClean="0"/>
                        <a:t>Folded</a:t>
                      </a:r>
                      <a:endParaRPr lang="en-US" b="1" dirty="0"/>
                    </a:p>
                  </a:txBody>
                  <a:tcPr/>
                </a:tc>
              </a:tr>
              <a:tr h="539044">
                <a:tc>
                  <a:txBody>
                    <a:bodyPr/>
                    <a:lstStyle/>
                    <a:p>
                      <a:r>
                        <a:rPr lang="en-US" b="1" dirty="0" smtClean="0"/>
                        <a:t>Best</a:t>
                      </a:r>
                      <a:endParaRPr lang="en-US" b="1" dirty="0"/>
                    </a:p>
                  </a:txBody>
                  <a:tcPr/>
                </a:tc>
                <a:tc>
                  <a:txBody>
                    <a:bodyPr/>
                    <a:lstStyle/>
                    <a:p>
                      <a:r>
                        <a:rPr lang="en-US" b="1" dirty="0" smtClean="0"/>
                        <a:t>Fine</a:t>
                      </a:r>
                      <a:endParaRPr lang="en-US" b="1" dirty="0"/>
                    </a:p>
                  </a:txBody>
                  <a:tcPr/>
                </a:tc>
                <a:tc>
                  <a:txBody>
                    <a:bodyPr/>
                    <a:lstStyle/>
                    <a:p>
                      <a:r>
                        <a:rPr lang="en-US" b="1" dirty="0" smtClean="0"/>
                        <a:t>worst</a:t>
                      </a:r>
                      <a:endParaRPr lang="en-US" b="1" dirty="0"/>
                    </a:p>
                  </a:txBody>
                  <a:tcPr/>
                </a:tc>
              </a:tr>
            </a:tbl>
          </a:graphicData>
        </a:graphic>
      </p:graphicFrame>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10074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7100" y="493693"/>
            <a:ext cx="3048000" cy="954107"/>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Eye-catching destinations</a:t>
            </a:r>
            <a:endParaRPr lang="en-US" sz="2800" b="1" dirty="0"/>
          </a:p>
        </p:txBody>
      </p:sp>
      <p:sp>
        <p:nvSpPr>
          <p:cNvPr id="4" name="TextBox 3"/>
          <p:cNvSpPr txBox="1"/>
          <p:nvPr/>
        </p:nvSpPr>
        <p:spPr>
          <a:xfrm>
            <a:off x="3143946" y="5446499"/>
            <a:ext cx="4191000" cy="954107"/>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Places that draws one’s attentions.</a:t>
            </a:r>
            <a:endParaRPr lang="en-US" sz="2800" b="1" dirty="0"/>
          </a:p>
        </p:txBody>
      </p:sp>
      <p:sp>
        <p:nvSpPr>
          <p:cNvPr id="7" name="TextBox 6"/>
          <p:cNvSpPr txBox="1"/>
          <p:nvPr/>
        </p:nvSpPr>
        <p:spPr>
          <a:xfrm>
            <a:off x="762000" y="4115462"/>
            <a:ext cx="7848600" cy="892552"/>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Bangladesh is the true home of eye-catching </a:t>
            </a:r>
            <a:r>
              <a:rPr lang="en-US" sz="2800" b="1" dirty="0" smtClean="0"/>
              <a:t>natural</a:t>
            </a:r>
            <a:r>
              <a:rPr lang="en-US" sz="2400" b="1" dirty="0" smtClean="0"/>
              <a:t> beauty. </a:t>
            </a:r>
            <a:endParaRPr lang="en-US" sz="24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546" y="1638300"/>
            <a:ext cx="5257800" cy="2209800"/>
          </a:xfrm>
          <a:prstGeom prst="rect">
            <a:avLst/>
          </a:prstGeom>
        </p:spPr>
      </p:pic>
      <p:grpSp>
        <p:nvGrpSpPr>
          <p:cNvPr id="9" name="Group 8"/>
          <p:cNvGrpSpPr/>
          <p:nvPr/>
        </p:nvGrpSpPr>
        <p:grpSpPr>
          <a:xfrm>
            <a:off x="478610" y="381000"/>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phrase</a:t>
              </a:r>
              <a:endParaRPr lang="en-US" b="1" dirty="0"/>
            </a:p>
          </p:txBody>
        </p:sp>
      </p:grpSp>
      <p:sp>
        <p:nvSpPr>
          <p:cNvPr id="12" name="Rounded Rectangle 11"/>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13" name="Rectangle 1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4)">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712544"/>
            <a:ext cx="5638800" cy="523220"/>
          </a:xfrm>
          <a:prstGeom prst="rect">
            <a:avLst/>
          </a:prstGeom>
          <a:solidFill>
            <a:schemeClr val="accent3">
              <a:lumMod val="20000"/>
              <a:lumOff val="80000"/>
            </a:schemeClr>
          </a:solidFill>
        </p:spPr>
        <p:txBody>
          <a:bodyPr wrap="square" rtlCol="0">
            <a:spAutoFit/>
          </a:bodyPr>
          <a:lstStyle/>
          <a:p>
            <a:r>
              <a:rPr lang="en-US" sz="2800" b="1" dirty="0" smtClean="0"/>
              <a:t>Green, remote countryside</a:t>
            </a:r>
            <a:endParaRPr lang="en-US" sz="2800" b="1" dirty="0"/>
          </a:p>
        </p:txBody>
      </p:sp>
      <p:sp>
        <p:nvSpPr>
          <p:cNvPr id="4" name="TextBox 3"/>
          <p:cNvSpPr txBox="1"/>
          <p:nvPr/>
        </p:nvSpPr>
        <p:spPr>
          <a:xfrm>
            <a:off x="2971800" y="5425636"/>
            <a:ext cx="4953000" cy="830997"/>
          </a:xfrm>
          <a:prstGeom prst="rect">
            <a:avLst/>
          </a:prstGeom>
          <a:solidFill>
            <a:schemeClr val="accent4">
              <a:lumMod val="40000"/>
              <a:lumOff val="60000"/>
            </a:schemeClr>
          </a:solidFill>
          <a:ln w="3175">
            <a:solidFill>
              <a:schemeClr val="tx1"/>
            </a:solidFill>
          </a:ln>
        </p:spPr>
        <p:txBody>
          <a:bodyPr wrap="square" rtlCol="0">
            <a:spAutoFit/>
          </a:bodyPr>
          <a:lstStyle/>
          <a:p>
            <a:r>
              <a:rPr lang="en-US" sz="2400" b="1" dirty="0" smtClean="0"/>
              <a:t>A rural and distant place full of plants and trees.</a:t>
            </a:r>
            <a:endParaRPr lang="en-US" sz="2400" b="1" dirty="0"/>
          </a:p>
        </p:txBody>
      </p:sp>
      <p:sp>
        <p:nvSpPr>
          <p:cNvPr id="7" name="TextBox 6"/>
          <p:cNvSpPr txBox="1"/>
          <p:nvPr/>
        </p:nvSpPr>
        <p:spPr>
          <a:xfrm>
            <a:off x="1771861" y="4312678"/>
            <a:ext cx="6477000" cy="830997"/>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How beautiful our green, remote countryside is !</a:t>
            </a:r>
            <a:endParaRPr lang="en-US" sz="2400" b="1" dirty="0"/>
          </a:p>
        </p:txBody>
      </p:sp>
      <p:pic>
        <p:nvPicPr>
          <p:cNvPr id="9" name="Picture 8" descr="hjkiuo.jpg"/>
          <p:cNvPicPr>
            <a:picLocks noChangeAspect="1"/>
          </p:cNvPicPr>
          <p:nvPr/>
        </p:nvPicPr>
        <p:blipFill>
          <a:blip r:embed="rId3"/>
          <a:stretch>
            <a:fillRect/>
          </a:stretch>
        </p:blipFill>
        <p:spPr>
          <a:xfrm>
            <a:off x="2438400" y="1524312"/>
            <a:ext cx="5486400" cy="2362200"/>
          </a:xfrm>
          <a:prstGeom prst="rect">
            <a:avLst/>
          </a:prstGeom>
          <a:ln w="12700">
            <a:solidFill>
              <a:schemeClr val="tx1"/>
            </a:solidFill>
          </a:ln>
        </p:spPr>
      </p:pic>
      <p:grpSp>
        <p:nvGrpSpPr>
          <p:cNvPr id="8" name="Group 7"/>
          <p:cNvGrpSpPr/>
          <p:nvPr/>
        </p:nvGrpSpPr>
        <p:grpSpPr>
          <a:xfrm>
            <a:off x="304800" y="292294"/>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phrase</a:t>
              </a:r>
              <a:endParaRPr lang="en-US" b="1" dirty="0"/>
            </a:p>
          </p:txBody>
        </p:sp>
      </p:grpSp>
      <p:sp>
        <p:nvSpPr>
          <p:cNvPr id="12" name="Rounded Rectangle 11"/>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13" name="Rectangle 1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4)">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3800" y="478882"/>
            <a:ext cx="3048000" cy="523220"/>
          </a:xfrm>
          <a:prstGeom prst="rect">
            <a:avLst/>
          </a:prstGeom>
          <a:solidFill>
            <a:schemeClr val="accent3">
              <a:lumMod val="20000"/>
              <a:lumOff val="80000"/>
            </a:schemeClr>
          </a:solidFill>
        </p:spPr>
        <p:txBody>
          <a:bodyPr wrap="square" rtlCol="0">
            <a:spAutoFit/>
          </a:bodyPr>
          <a:lstStyle/>
          <a:p>
            <a:r>
              <a:rPr lang="en-US" sz="2800" b="1" dirty="0" smtClean="0"/>
              <a:t>Crystal clear</a:t>
            </a:r>
            <a:endParaRPr lang="en-US" sz="2800" b="1" dirty="0"/>
          </a:p>
        </p:txBody>
      </p:sp>
      <p:sp>
        <p:nvSpPr>
          <p:cNvPr id="4" name="TextBox 3"/>
          <p:cNvSpPr txBox="1"/>
          <p:nvPr/>
        </p:nvSpPr>
        <p:spPr>
          <a:xfrm>
            <a:off x="3619500" y="5533191"/>
            <a:ext cx="3276600" cy="523220"/>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See-through.</a:t>
            </a:r>
            <a:endParaRPr lang="en-US" sz="2800" b="1" dirty="0"/>
          </a:p>
        </p:txBody>
      </p:sp>
      <p:sp>
        <p:nvSpPr>
          <p:cNvPr id="7" name="TextBox 6"/>
          <p:cNvSpPr txBox="1"/>
          <p:nvPr/>
        </p:nvSpPr>
        <p:spPr>
          <a:xfrm>
            <a:off x="963660" y="4080301"/>
            <a:ext cx="7848600" cy="830997"/>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The water of </a:t>
            </a:r>
            <a:r>
              <a:rPr lang="en-US" sz="2400" b="1" dirty="0" err="1" smtClean="0"/>
              <a:t>Someshwari</a:t>
            </a:r>
            <a:r>
              <a:rPr lang="en-US" sz="2400" b="1" dirty="0" smtClean="0"/>
              <a:t> river is crystal clear.</a:t>
            </a:r>
            <a:endParaRPr lang="en-US" sz="2400" b="1" dirty="0"/>
          </a:p>
        </p:txBody>
      </p:sp>
      <p:pic>
        <p:nvPicPr>
          <p:cNvPr id="9" name="Picture 8" descr="frtyui.jpg"/>
          <p:cNvPicPr>
            <a:picLocks noChangeAspect="1"/>
          </p:cNvPicPr>
          <p:nvPr/>
        </p:nvPicPr>
        <p:blipFill>
          <a:blip r:embed="rId3"/>
          <a:stretch>
            <a:fillRect/>
          </a:stretch>
        </p:blipFill>
        <p:spPr>
          <a:xfrm>
            <a:off x="2734077" y="1333500"/>
            <a:ext cx="4800600" cy="2514600"/>
          </a:xfrm>
          <a:prstGeom prst="rect">
            <a:avLst/>
          </a:prstGeom>
          <a:ln w="28575">
            <a:solidFill>
              <a:schemeClr val="tx1"/>
            </a:solidFill>
          </a:ln>
        </p:spPr>
      </p:pic>
      <p:grpSp>
        <p:nvGrpSpPr>
          <p:cNvPr id="8" name="Group 7"/>
          <p:cNvGrpSpPr/>
          <p:nvPr/>
        </p:nvGrpSpPr>
        <p:grpSpPr>
          <a:xfrm>
            <a:off x="762000" y="697421"/>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phrase</a:t>
              </a:r>
              <a:endParaRPr lang="en-US" b="1" dirty="0"/>
            </a:p>
          </p:txBody>
        </p:sp>
      </p:grpSp>
      <p:sp>
        <p:nvSpPr>
          <p:cNvPr id="12" name="Rounded Rectangle 11"/>
          <p:cNvSpPr/>
          <p:nvPr/>
        </p:nvSpPr>
        <p:spPr>
          <a:xfrm>
            <a:off x="1752600" y="528826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13" name="Rectangle 1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nextCondLst>
                <p:cond evt="onClick" delay="0">
                  <p:tgtEl>
                    <p:spTgt spid="12"/>
                  </p:tgtEl>
                </p:cond>
              </p:nextCondLst>
            </p:seq>
          </p:childTnLst>
        </p:cTn>
      </p:par>
    </p:tnLst>
    <p:bldLst>
      <p:bldP spid="3" grpId="0" animBg="1"/>
      <p:bldP spid="4" grpId="0" animBg="1"/>
      <p:bldP spid="7"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5201" y="493187"/>
            <a:ext cx="4930999" cy="523220"/>
          </a:xfrm>
          <a:prstGeom prst="rect">
            <a:avLst/>
          </a:prstGeom>
          <a:solidFill>
            <a:schemeClr val="accent3">
              <a:lumMod val="20000"/>
              <a:lumOff val="80000"/>
            </a:schemeClr>
          </a:solidFill>
        </p:spPr>
        <p:txBody>
          <a:bodyPr wrap="square" rtlCol="0">
            <a:spAutoFit/>
          </a:bodyPr>
          <a:lstStyle/>
          <a:p>
            <a:r>
              <a:rPr lang="en-US" sz="2800" b="1" dirty="0" smtClean="0"/>
              <a:t>Vibrant tribal culture</a:t>
            </a:r>
            <a:endParaRPr lang="en-US" sz="2800" b="1" dirty="0"/>
          </a:p>
        </p:txBody>
      </p:sp>
      <p:sp>
        <p:nvSpPr>
          <p:cNvPr id="4" name="TextBox 3"/>
          <p:cNvSpPr txBox="1"/>
          <p:nvPr/>
        </p:nvSpPr>
        <p:spPr>
          <a:xfrm>
            <a:off x="3657600" y="5374793"/>
            <a:ext cx="4191000" cy="954107"/>
          </a:xfrm>
          <a:prstGeom prst="rect">
            <a:avLst/>
          </a:prstGeom>
          <a:solidFill>
            <a:schemeClr val="accent4">
              <a:lumMod val="40000"/>
              <a:lumOff val="6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Lively activities of tribal groups.</a:t>
            </a:r>
            <a:endParaRPr lang="en-US" sz="2800" b="1" dirty="0"/>
          </a:p>
        </p:txBody>
      </p:sp>
      <p:sp>
        <p:nvSpPr>
          <p:cNvPr id="7" name="TextBox 6"/>
          <p:cNvSpPr txBox="1"/>
          <p:nvPr/>
        </p:nvSpPr>
        <p:spPr>
          <a:xfrm>
            <a:off x="1828800" y="4080301"/>
            <a:ext cx="6553200" cy="830997"/>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Durgapur is also rich in vibrant tribal culture.</a:t>
            </a:r>
            <a:endParaRPr lang="en-US" sz="2400" b="1" dirty="0"/>
          </a:p>
        </p:txBody>
      </p:sp>
      <p:pic>
        <p:nvPicPr>
          <p:cNvPr id="9" name="Picture 8" descr="tea9.jpg"/>
          <p:cNvPicPr>
            <a:picLocks noChangeAspect="1"/>
          </p:cNvPicPr>
          <p:nvPr/>
        </p:nvPicPr>
        <p:blipFill>
          <a:blip r:embed="rId3"/>
          <a:stretch>
            <a:fillRect/>
          </a:stretch>
        </p:blipFill>
        <p:spPr>
          <a:xfrm>
            <a:off x="2819400" y="1447800"/>
            <a:ext cx="4876800" cy="2438400"/>
          </a:xfrm>
          <a:prstGeom prst="rect">
            <a:avLst/>
          </a:prstGeom>
        </p:spPr>
      </p:pic>
      <p:grpSp>
        <p:nvGrpSpPr>
          <p:cNvPr id="8" name="Group 7"/>
          <p:cNvGrpSpPr/>
          <p:nvPr/>
        </p:nvGrpSpPr>
        <p:grpSpPr>
          <a:xfrm>
            <a:off x="762000" y="697421"/>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phrase</a:t>
              </a:r>
              <a:endParaRPr lang="en-US" b="1" dirty="0"/>
            </a:p>
          </p:txBody>
        </p:sp>
      </p:grpSp>
      <p:sp>
        <p:nvSpPr>
          <p:cNvPr id="12" name="Rounded Rectangle 11"/>
          <p:cNvSpPr/>
          <p:nvPr/>
        </p:nvSpPr>
        <p:spPr>
          <a:xfrm>
            <a:off x="2041301" y="5386474"/>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13" name="Rectangle 1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nextCondLst>
                <p:cond evt="onClick" delay="0">
                  <p:tgtEl>
                    <p:spTgt spid="12"/>
                  </p:tgtEl>
                </p:cond>
              </p:nextCondLst>
            </p:seq>
          </p:childTnLst>
        </p:cTn>
      </p:par>
    </p:tnLst>
    <p:bldLst>
      <p:bldP spid="3" grpId="0" animBg="1"/>
      <p:bldP spid="4" grpId="0" animBg="1"/>
      <p:bldP spid="7"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3200" y="457200"/>
            <a:ext cx="3962400" cy="646331"/>
          </a:xfrm>
          <a:prstGeom prst="rect">
            <a:avLst/>
          </a:prstGeom>
          <a:solidFill>
            <a:schemeClr val="accent1">
              <a:lumMod val="20000"/>
              <a:lumOff val="80000"/>
            </a:schemeClr>
          </a:solidFill>
          <a:ln w="3175">
            <a:solidFill>
              <a:schemeClr val="tx1"/>
            </a:solidFill>
          </a:ln>
          <a:effectLst/>
        </p:spPr>
        <p:txBody>
          <a:bodyPr wrap="square" rtlCol="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Pair works</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6" name="Picture 5" descr="hhh.jpg"/>
          <p:cNvPicPr>
            <a:picLocks noChangeAspect="1"/>
          </p:cNvPicPr>
          <p:nvPr/>
        </p:nvPicPr>
        <p:blipFill>
          <a:blip r:embed="rId3"/>
          <a:stretch>
            <a:fillRect/>
          </a:stretch>
        </p:blipFill>
        <p:spPr>
          <a:xfrm>
            <a:off x="2362200" y="1447800"/>
            <a:ext cx="4495800" cy="2857500"/>
          </a:xfrm>
          <a:prstGeom prst="rect">
            <a:avLst/>
          </a:prstGeom>
        </p:spPr>
      </p:pic>
      <p:sp>
        <p:nvSpPr>
          <p:cNvPr id="8" name="TextBox 7"/>
          <p:cNvSpPr txBox="1"/>
          <p:nvPr/>
        </p:nvSpPr>
        <p:spPr>
          <a:xfrm>
            <a:off x="381000" y="4724400"/>
            <a:ext cx="8305800" cy="1384995"/>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2800" b="1" dirty="0" smtClean="0"/>
              <a:t>Read the passage attentively , go to the section B2 then discuss the following questions in pairs.</a:t>
            </a:r>
            <a:endParaRPr lang="en-US" sz="2800" b="1" dirty="0"/>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47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457200"/>
            <a:ext cx="6172200" cy="584775"/>
          </a:xfrm>
          <a:prstGeom prst="rect">
            <a:avLst/>
          </a:prstGeom>
          <a:solidFill>
            <a:schemeClr val="accent2">
              <a:lumMod val="20000"/>
              <a:lumOff val="80000"/>
            </a:schemeClr>
          </a:solidFill>
          <a:ln w="3175">
            <a:solidFill>
              <a:schemeClr val="tx1"/>
            </a:solidFill>
          </a:ln>
          <a:effectLst/>
        </p:spPr>
        <p:txBody>
          <a:bodyPr wrap="square" rtlCol="0">
            <a:spAutoFit/>
          </a:bodyPr>
          <a:lstStyle/>
          <a:p>
            <a:pPr algn="ctr"/>
            <a:r>
              <a:rPr lang="en-US" sz="3200" b="1" dirty="0" smtClean="0"/>
              <a:t>Individual/Pair Works - B</a:t>
            </a:r>
            <a:endParaRPr lang="en-US" sz="3200" b="1" dirty="0"/>
          </a:p>
        </p:txBody>
      </p:sp>
      <p:sp>
        <p:nvSpPr>
          <p:cNvPr id="3" name="TextBox 2"/>
          <p:cNvSpPr txBox="1"/>
          <p:nvPr/>
        </p:nvSpPr>
        <p:spPr>
          <a:xfrm>
            <a:off x="1752600" y="1371600"/>
            <a:ext cx="5915891" cy="400110"/>
          </a:xfrm>
          <a:prstGeom prst="rect">
            <a:avLst/>
          </a:prstGeom>
          <a:solidFill>
            <a:schemeClr val="accent1">
              <a:lumMod val="40000"/>
              <a:lumOff val="60000"/>
            </a:schemeClr>
          </a:solidFill>
          <a:ln>
            <a:noFill/>
          </a:ln>
          <a:effectLst/>
        </p:spPr>
        <p:txBody>
          <a:bodyPr wrap="square" rtlCol="0">
            <a:spAutoFit/>
          </a:bodyPr>
          <a:lstStyle/>
          <a:p>
            <a:r>
              <a:rPr lang="en-US" sz="2000" b="1" dirty="0" smtClean="0"/>
              <a:t>Fill in the blanks with your own words.</a:t>
            </a:r>
            <a:endParaRPr lang="en-US" sz="2000" b="1" dirty="0"/>
          </a:p>
        </p:txBody>
      </p:sp>
      <p:sp>
        <p:nvSpPr>
          <p:cNvPr id="4" name="TextBox 3"/>
          <p:cNvSpPr txBox="1"/>
          <p:nvPr/>
        </p:nvSpPr>
        <p:spPr>
          <a:xfrm>
            <a:off x="685800" y="1905000"/>
            <a:ext cx="7620000" cy="4247317"/>
          </a:xfrm>
          <a:prstGeom prst="rect">
            <a:avLst/>
          </a:prstGeom>
          <a:noFill/>
        </p:spPr>
        <p:txBody>
          <a:bodyPr wrap="square" rtlCol="0">
            <a:spAutoFit/>
          </a:bodyPr>
          <a:lstStyle/>
          <a:p>
            <a:pPr algn="just">
              <a:lnSpc>
                <a:spcPct val="150000"/>
              </a:lnSpc>
            </a:pPr>
            <a:r>
              <a:rPr lang="en-US" sz="2000" dirty="0" smtClean="0"/>
              <a:t>	</a:t>
            </a:r>
            <a:r>
              <a:rPr lang="en-US" sz="2000" b="1" dirty="0" smtClean="0"/>
              <a:t>The beauty of Bangladesh is (a) ------------- .  Very few of them (b) ------- known to us. One of such  (c) ---------- places is </a:t>
            </a:r>
            <a:r>
              <a:rPr lang="en-US" sz="2000" b="1" dirty="0" err="1" smtClean="0"/>
              <a:t>Shusong</a:t>
            </a:r>
            <a:r>
              <a:rPr lang="en-US" sz="2000" b="1" dirty="0" smtClean="0"/>
              <a:t> Durgapur. </a:t>
            </a:r>
            <a:r>
              <a:rPr lang="en-US" sz="2000" b="1" dirty="0" err="1" smtClean="0"/>
              <a:t>Shusong</a:t>
            </a:r>
            <a:r>
              <a:rPr lang="en-US" sz="2000" b="1" dirty="0" smtClean="0"/>
              <a:t> Durgapur is an (d) --------------- place. The river (e)       ---------------flows beside it and the (f) ------------ is close to it. It has a (g) ------------- mountain-valley whose blue water reflect the      (h) ---------- sky.    It is in (i) --------------- District and can be a (j) </a:t>
            </a:r>
            <a:r>
              <a:rPr lang="en-US" sz="2000" b="1" dirty="0" smtClean="0">
                <a:solidFill>
                  <a:srgbClr val="000000"/>
                </a:solidFill>
              </a:rPr>
              <a:t>---------- tourist </a:t>
            </a:r>
            <a:r>
              <a:rPr lang="en-US" sz="2000" b="1" dirty="0" smtClean="0"/>
              <a:t>spot.</a:t>
            </a:r>
            <a:endParaRPr lang="en-US" sz="2000" b="1" dirty="0"/>
          </a:p>
        </p:txBody>
      </p:sp>
      <p:sp>
        <p:nvSpPr>
          <p:cNvPr id="5" name="TextBox 4"/>
          <p:cNvSpPr txBox="1"/>
          <p:nvPr/>
        </p:nvSpPr>
        <p:spPr>
          <a:xfrm>
            <a:off x="6553200" y="1828800"/>
            <a:ext cx="1752600" cy="369332"/>
          </a:xfrm>
          <a:prstGeom prst="rect">
            <a:avLst/>
          </a:prstGeom>
          <a:noFill/>
        </p:spPr>
        <p:txBody>
          <a:bodyPr wrap="square" rtlCol="0">
            <a:spAutoFit/>
          </a:bodyPr>
          <a:lstStyle/>
          <a:p>
            <a:r>
              <a:rPr lang="en-US" dirty="0" smtClean="0">
                <a:solidFill>
                  <a:srgbClr val="00B0F0"/>
                </a:solidFill>
              </a:rPr>
              <a:t>unlimited</a:t>
            </a:r>
            <a:endParaRPr lang="en-US" dirty="0">
              <a:solidFill>
                <a:srgbClr val="00B0F0"/>
              </a:solidFill>
            </a:endParaRPr>
          </a:p>
        </p:txBody>
      </p:sp>
      <p:sp>
        <p:nvSpPr>
          <p:cNvPr id="6" name="TextBox 5"/>
          <p:cNvSpPr txBox="1"/>
          <p:nvPr/>
        </p:nvSpPr>
        <p:spPr>
          <a:xfrm>
            <a:off x="3962400" y="2286000"/>
            <a:ext cx="1143000" cy="369332"/>
          </a:xfrm>
          <a:prstGeom prst="rect">
            <a:avLst/>
          </a:prstGeom>
          <a:noFill/>
        </p:spPr>
        <p:txBody>
          <a:bodyPr wrap="square" rtlCol="0">
            <a:spAutoFit/>
          </a:bodyPr>
          <a:lstStyle/>
          <a:p>
            <a:pPr algn="ctr"/>
            <a:r>
              <a:rPr lang="en-US" dirty="0" smtClean="0">
                <a:solidFill>
                  <a:srgbClr val="00B0F0"/>
                </a:solidFill>
              </a:rPr>
              <a:t>are</a:t>
            </a:r>
            <a:endParaRPr lang="en-US" dirty="0">
              <a:solidFill>
                <a:srgbClr val="00B0F0"/>
              </a:solidFill>
            </a:endParaRPr>
          </a:p>
        </p:txBody>
      </p:sp>
      <p:sp>
        <p:nvSpPr>
          <p:cNvPr id="8" name="TextBox 7"/>
          <p:cNvSpPr txBox="1"/>
          <p:nvPr/>
        </p:nvSpPr>
        <p:spPr>
          <a:xfrm>
            <a:off x="2286000" y="2743200"/>
            <a:ext cx="1752600" cy="369332"/>
          </a:xfrm>
          <a:prstGeom prst="rect">
            <a:avLst/>
          </a:prstGeom>
          <a:noFill/>
        </p:spPr>
        <p:txBody>
          <a:bodyPr wrap="square" rtlCol="0">
            <a:spAutoFit/>
          </a:bodyPr>
          <a:lstStyle/>
          <a:p>
            <a:r>
              <a:rPr lang="en-US" dirty="0" smtClean="0">
                <a:solidFill>
                  <a:srgbClr val="00B0F0"/>
                </a:solidFill>
              </a:rPr>
              <a:t>Less-known</a:t>
            </a:r>
            <a:endParaRPr lang="en-US" dirty="0">
              <a:solidFill>
                <a:srgbClr val="00B0F0"/>
              </a:solidFill>
            </a:endParaRPr>
          </a:p>
        </p:txBody>
      </p:sp>
      <p:sp>
        <p:nvSpPr>
          <p:cNvPr id="9" name="TextBox 8"/>
          <p:cNvSpPr txBox="1"/>
          <p:nvPr/>
        </p:nvSpPr>
        <p:spPr>
          <a:xfrm>
            <a:off x="4953000" y="3200400"/>
            <a:ext cx="1461655" cy="369332"/>
          </a:xfrm>
          <a:prstGeom prst="rect">
            <a:avLst/>
          </a:prstGeom>
          <a:noFill/>
        </p:spPr>
        <p:txBody>
          <a:bodyPr wrap="square" rtlCol="0">
            <a:spAutoFit/>
          </a:bodyPr>
          <a:lstStyle/>
          <a:p>
            <a:pPr algn="ctr"/>
            <a:r>
              <a:rPr lang="en-US" dirty="0" smtClean="0">
                <a:solidFill>
                  <a:srgbClr val="00B0F0"/>
                </a:solidFill>
              </a:rPr>
              <a:t>amazing</a:t>
            </a:r>
            <a:endParaRPr lang="en-US" dirty="0">
              <a:solidFill>
                <a:srgbClr val="00B0F0"/>
              </a:solidFill>
            </a:endParaRPr>
          </a:p>
        </p:txBody>
      </p:sp>
      <p:sp>
        <p:nvSpPr>
          <p:cNvPr id="10" name="TextBox 9"/>
          <p:cNvSpPr txBox="1"/>
          <p:nvPr/>
        </p:nvSpPr>
        <p:spPr>
          <a:xfrm>
            <a:off x="2667000" y="3657600"/>
            <a:ext cx="1766455" cy="369332"/>
          </a:xfrm>
          <a:prstGeom prst="rect">
            <a:avLst/>
          </a:prstGeom>
          <a:noFill/>
        </p:spPr>
        <p:txBody>
          <a:bodyPr wrap="square" rtlCol="0">
            <a:spAutoFit/>
          </a:bodyPr>
          <a:lstStyle/>
          <a:p>
            <a:r>
              <a:rPr lang="en-US" dirty="0" err="1" smtClean="0">
                <a:solidFill>
                  <a:srgbClr val="00B0F0"/>
                </a:solidFill>
              </a:rPr>
              <a:t>Someshwari</a:t>
            </a:r>
            <a:endParaRPr lang="en-US" dirty="0">
              <a:solidFill>
                <a:srgbClr val="00B0F0"/>
              </a:solidFill>
            </a:endParaRPr>
          </a:p>
        </p:txBody>
      </p:sp>
      <p:sp>
        <p:nvSpPr>
          <p:cNvPr id="11" name="TextBox 10"/>
          <p:cNvSpPr txBox="1"/>
          <p:nvPr/>
        </p:nvSpPr>
        <p:spPr>
          <a:xfrm>
            <a:off x="914400" y="4114800"/>
            <a:ext cx="1600200" cy="369332"/>
          </a:xfrm>
          <a:prstGeom prst="rect">
            <a:avLst/>
          </a:prstGeom>
          <a:noFill/>
        </p:spPr>
        <p:txBody>
          <a:bodyPr wrap="square" rtlCol="0">
            <a:spAutoFit/>
          </a:bodyPr>
          <a:lstStyle/>
          <a:p>
            <a:r>
              <a:rPr lang="en-US" dirty="0" err="1" smtClean="0">
                <a:solidFill>
                  <a:srgbClr val="00B0F0"/>
                </a:solidFill>
              </a:rPr>
              <a:t>Garo</a:t>
            </a:r>
            <a:r>
              <a:rPr lang="en-US" dirty="0" smtClean="0">
                <a:solidFill>
                  <a:srgbClr val="00B0F0"/>
                </a:solidFill>
              </a:rPr>
              <a:t> hill</a:t>
            </a:r>
            <a:endParaRPr lang="en-US" dirty="0">
              <a:solidFill>
                <a:srgbClr val="00B0F0"/>
              </a:solidFill>
            </a:endParaRPr>
          </a:p>
        </p:txBody>
      </p:sp>
      <p:sp>
        <p:nvSpPr>
          <p:cNvPr id="13" name="TextBox 12"/>
          <p:cNvSpPr txBox="1"/>
          <p:nvPr/>
        </p:nvSpPr>
        <p:spPr>
          <a:xfrm>
            <a:off x="6629400" y="4114800"/>
            <a:ext cx="1686791" cy="369332"/>
          </a:xfrm>
          <a:prstGeom prst="rect">
            <a:avLst/>
          </a:prstGeom>
          <a:noFill/>
        </p:spPr>
        <p:txBody>
          <a:bodyPr wrap="square" rtlCol="0">
            <a:spAutoFit/>
          </a:bodyPr>
          <a:lstStyle/>
          <a:p>
            <a:r>
              <a:rPr lang="en-US" dirty="0" smtClean="0">
                <a:solidFill>
                  <a:srgbClr val="00B0F0"/>
                </a:solidFill>
              </a:rPr>
              <a:t>pictorial</a:t>
            </a:r>
            <a:endParaRPr lang="en-US" dirty="0">
              <a:solidFill>
                <a:srgbClr val="00B0F0"/>
              </a:solidFill>
            </a:endParaRPr>
          </a:p>
        </p:txBody>
      </p:sp>
      <p:sp>
        <p:nvSpPr>
          <p:cNvPr id="14" name="TextBox 13"/>
          <p:cNvSpPr txBox="1"/>
          <p:nvPr/>
        </p:nvSpPr>
        <p:spPr>
          <a:xfrm>
            <a:off x="1371600" y="5029200"/>
            <a:ext cx="1219200" cy="369332"/>
          </a:xfrm>
          <a:prstGeom prst="rect">
            <a:avLst/>
          </a:prstGeom>
          <a:noFill/>
        </p:spPr>
        <p:txBody>
          <a:bodyPr wrap="square" rtlCol="0">
            <a:spAutoFit/>
          </a:bodyPr>
          <a:lstStyle/>
          <a:p>
            <a:pPr algn="ctr"/>
            <a:r>
              <a:rPr lang="en-US" dirty="0" smtClean="0">
                <a:solidFill>
                  <a:srgbClr val="00B0F0"/>
                </a:solidFill>
              </a:rPr>
              <a:t>blue</a:t>
            </a:r>
            <a:endParaRPr lang="en-US" dirty="0">
              <a:solidFill>
                <a:srgbClr val="00B0F0"/>
              </a:solidFill>
            </a:endParaRPr>
          </a:p>
        </p:txBody>
      </p:sp>
      <p:sp>
        <p:nvSpPr>
          <p:cNvPr id="15" name="TextBox 14"/>
          <p:cNvSpPr txBox="1"/>
          <p:nvPr/>
        </p:nvSpPr>
        <p:spPr>
          <a:xfrm>
            <a:off x="5715000" y="5105400"/>
            <a:ext cx="1390650" cy="369332"/>
          </a:xfrm>
          <a:prstGeom prst="rect">
            <a:avLst/>
          </a:prstGeom>
          <a:noFill/>
        </p:spPr>
        <p:txBody>
          <a:bodyPr wrap="square" rtlCol="0">
            <a:spAutoFit/>
          </a:bodyPr>
          <a:lstStyle/>
          <a:p>
            <a:r>
              <a:rPr lang="en-US" dirty="0" err="1" smtClean="0">
                <a:solidFill>
                  <a:srgbClr val="00B0F0"/>
                </a:solidFill>
              </a:rPr>
              <a:t>Netrokona</a:t>
            </a:r>
            <a:endParaRPr lang="en-US" dirty="0">
              <a:solidFill>
                <a:srgbClr val="00B0F0"/>
              </a:solidFill>
            </a:endParaRPr>
          </a:p>
        </p:txBody>
      </p:sp>
      <p:sp>
        <p:nvSpPr>
          <p:cNvPr id="16" name="TextBox 15"/>
          <p:cNvSpPr txBox="1"/>
          <p:nvPr/>
        </p:nvSpPr>
        <p:spPr>
          <a:xfrm>
            <a:off x="3276600" y="5562600"/>
            <a:ext cx="1028700" cy="369332"/>
          </a:xfrm>
          <a:prstGeom prst="rect">
            <a:avLst/>
          </a:prstGeom>
          <a:noFill/>
        </p:spPr>
        <p:txBody>
          <a:bodyPr wrap="square" rtlCol="0">
            <a:spAutoFit/>
          </a:bodyPr>
          <a:lstStyle/>
          <a:p>
            <a:r>
              <a:rPr lang="en-US" dirty="0" smtClean="0">
                <a:solidFill>
                  <a:srgbClr val="00B0F0"/>
                </a:solidFill>
              </a:rPr>
              <a:t>famous</a:t>
            </a:r>
            <a:endParaRPr lang="en-US" dirty="0">
              <a:solidFill>
                <a:srgbClr val="00B0F0"/>
              </a:solidFill>
            </a:endParaRPr>
          </a:p>
        </p:txBody>
      </p:sp>
      <p:sp>
        <p:nvSpPr>
          <p:cNvPr id="17" name="Rectangle 1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124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990600"/>
            <a:ext cx="5562600" cy="2819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193" name="WordArt 1"/>
          <p:cNvSpPr>
            <a:spLocks noChangeArrowheads="1" noChangeShapeType="1" noTextEdit="1"/>
          </p:cNvSpPr>
          <p:nvPr/>
        </p:nvSpPr>
        <p:spPr bwMode="auto">
          <a:xfrm>
            <a:off x="2133600" y="4191000"/>
            <a:ext cx="5000625"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1088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p:cTn id="7" dur="500" fill="hold"/>
                                        <p:tgtEl>
                                          <p:spTgt spid="8193"/>
                                        </p:tgtEl>
                                        <p:attrNameLst>
                                          <p:attrName>ppt_w</p:attrName>
                                        </p:attrNameLst>
                                      </p:cBhvr>
                                      <p:tavLst>
                                        <p:tav tm="0">
                                          <p:val>
                                            <p:fltVal val="0"/>
                                          </p:val>
                                        </p:tav>
                                        <p:tav tm="100000">
                                          <p:val>
                                            <p:strVal val="#ppt_w"/>
                                          </p:val>
                                        </p:tav>
                                      </p:tavLst>
                                    </p:anim>
                                    <p:anim calcmode="lin" valueType="num">
                                      <p:cBhvr>
                                        <p:cTn id="8" dur="500" fill="hold"/>
                                        <p:tgtEl>
                                          <p:spTgt spid="8193"/>
                                        </p:tgtEl>
                                        <p:attrNameLst>
                                          <p:attrName>ppt_h</p:attrName>
                                        </p:attrNameLst>
                                      </p:cBhvr>
                                      <p:tavLst>
                                        <p:tav tm="0">
                                          <p:val>
                                            <p:fltVal val="0"/>
                                          </p:val>
                                        </p:tav>
                                        <p:tav tm="100000">
                                          <p:val>
                                            <p:strVal val="#ppt_h"/>
                                          </p:val>
                                        </p:tav>
                                      </p:tavLst>
                                    </p:anim>
                                    <p:animEffect transition="in" filter="fade">
                                      <p:cBhvr>
                                        <p:cTn id="9" dur="5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9427" y="4876800"/>
            <a:ext cx="7239000" cy="954107"/>
          </a:xfrm>
          <a:prstGeom prst="rect">
            <a:avLst/>
          </a:prstGeom>
          <a:solidFill>
            <a:schemeClr val="accent3">
              <a:lumMod val="20000"/>
              <a:lumOff val="80000"/>
            </a:schemeClr>
          </a:solidFill>
          <a:ln w="3175">
            <a:solidFill>
              <a:schemeClr val="tx1"/>
            </a:solidFill>
          </a:ln>
          <a:effectLst/>
        </p:spPr>
        <p:txBody>
          <a:bodyPr wrap="square" rtlCol="0">
            <a:spAutoFit/>
          </a:bodyPr>
          <a:lstStyle/>
          <a:p>
            <a:pPr algn="ctr"/>
            <a:r>
              <a:rPr lang="en-US" sz="2800" b="1" dirty="0" smtClean="0"/>
              <a:t>Write  five sentences about the beauty of your own district.</a:t>
            </a:r>
            <a:endParaRPr lang="en-US"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95400"/>
            <a:ext cx="4090987" cy="2819400"/>
          </a:xfrm>
          <a:prstGeom prst="rect">
            <a:avLst/>
          </a:prstGeom>
        </p:spPr>
      </p:pic>
      <p:sp>
        <p:nvSpPr>
          <p:cNvPr id="6" name="Cloud Callout 5"/>
          <p:cNvSpPr/>
          <p:nvPr/>
        </p:nvSpPr>
        <p:spPr>
          <a:xfrm>
            <a:off x="5638800" y="838200"/>
            <a:ext cx="2559627" cy="1866900"/>
          </a:xfrm>
          <a:prstGeom prst="cloudCallout">
            <a:avLst>
              <a:gd name="adj1" fmla="val -90657"/>
              <a:gd name="adj2" fmla="val 4023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HOME WORK</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009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6248400" cy="16002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effectLst>
                  <a:outerShdw blurRad="76200" dist="50800" dir="5400000" algn="tl" rotWithShape="0">
                    <a:srgbClr val="000000">
                      <a:alpha val="65000"/>
                    </a:srgbClr>
                  </a:outerShdw>
                </a:effectLst>
                <a:latin typeface="Book Antiqua" pitchFamily="18" charset="0"/>
                <a:cs typeface="MonooMJ" pitchFamily="2" charset="0"/>
              </a:rPr>
              <a:t>Acknowledgement</a:t>
            </a:r>
            <a:endParaRPr lang="en-US" sz="4000" b="1" spc="50" dirty="0">
              <a:ln w="11430"/>
              <a:effectLst>
                <a:outerShdw blurRad="76200" dist="50800" dir="5400000" algn="tl" rotWithShape="0">
                  <a:srgbClr val="000000">
                    <a:alpha val="65000"/>
                  </a:srgbClr>
                </a:outerShdw>
              </a:effectLst>
              <a:latin typeface="Book Antiqua" pitchFamily="18" charset="0"/>
              <a:cs typeface="MonooMJ" pitchFamily="2" charset="0"/>
            </a:endParaRPr>
          </a:p>
        </p:txBody>
      </p:sp>
      <p:sp>
        <p:nvSpPr>
          <p:cNvPr id="5" name="TextBox 4"/>
          <p:cNvSpPr txBox="1"/>
          <p:nvPr/>
        </p:nvSpPr>
        <p:spPr>
          <a:xfrm>
            <a:off x="762000" y="2028735"/>
            <a:ext cx="7924800" cy="1200329"/>
          </a:xfrm>
          <a:prstGeom prst="rect">
            <a:avLst/>
          </a:prstGeom>
          <a:noFill/>
          <a:ln w="38100">
            <a:solidFill>
              <a:schemeClr val="tx1"/>
            </a:solidFill>
          </a:ln>
        </p:spPr>
        <p:txBody>
          <a:bodyPr wrap="square" rtlCol="0">
            <a:spAutoFit/>
          </a:bodyPr>
          <a:lstStyle/>
          <a:p>
            <a:pPr algn="ctr"/>
            <a:r>
              <a:rPr lang="en-US" sz="2400" b="1" dirty="0" smtClean="0">
                <a:solidFill>
                  <a:srgbClr val="003399"/>
                </a:solidFill>
                <a:latin typeface="Book Antiqua" pitchFamily="18" charset="0"/>
                <a:cs typeface="Nikosh" pitchFamily="2" charset="0"/>
              </a:rPr>
              <a:t>We would like to express our cordial gratitude to the  Ministry of Education, Directorate of Secondary &amp; Higher Education, NCTB, a2i</a:t>
            </a:r>
            <a:endParaRPr lang="en-US" sz="2400" b="1" dirty="0">
              <a:solidFill>
                <a:srgbClr val="003399"/>
              </a:solidFill>
              <a:latin typeface="Book Antiqua" pitchFamily="18" charset="0"/>
              <a:cs typeface="Nikosh" pitchFamily="2" charset="0"/>
            </a:endParaRPr>
          </a:p>
        </p:txBody>
      </p:sp>
      <p:sp>
        <p:nvSpPr>
          <p:cNvPr id="3" name="Rectangle 2"/>
          <p:cNvSpPr/>
          <p:nvPr/>
        </p:nvSpPr>
        <p:spPr>
          <a:xfrm>
            <a:off x="0" y="0"/>
            <a:ext cx="9144000" cy="6858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95700" y="3387520"/>
            <a:ext cx="1905000" cy="752565"/>
          </a:xfrm>
          <a:prstGeom prst="ellipse">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ook Antiqua" pitchFamily="18" charset="0"/>
                <a:cs typeface="Nikosh" pitchFamily="2" charset="0"/>
              </a:rPr>
              <a:t>and</a:t>
            </a:r>
          </a:p>
        </p:txBody>
      </p:sp>
      <p:sp>
        <p:nvSpPr>
          <p:cNvPr id="8" name="Rectangle 7"/>
          <p:cNvSpPr/>
          <p:nvPr/>
        </p:nvSpPr>
        <p:spPr>
          <a:xfrm>
            <a:off x="838200" y="4298541"/>
            <a:ext cx="7772400" cy="2129555"/>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399"/>
                </a:solidFill>
                <a:latin typeface="Book Antiqua" pitchFamily="18" charset="0"/>
                <a:cs typeface="Nikosh" pitchFamily="2" charset="0"/>
              </a:rPr>
              <a:t>the panel of honorable editors ( Md. Jahangir </a:t>
            </a:r>
            <a:r>
              <a:rPr lang="en-US" sz="2400" b="1" dirty="0" err="1">
                <a:solidFill>
                  <a:srgbClr val="003399"/>
                </a:solidFill>
                <a:latin typeface="Book Antiqua" pitchFamily="18" charset="0"/>
                <a:cs typeface="Nikosh" pitchFamily="2" charset="0"/>
              </a:rPr>
              <a:t>Hasan</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a:t>
            </a:r>
            <a:r>
              <a:rPr lang="en-US" sz="2400" b="1" dirty="0" err="1">
                <a:solidFill>
                  <a:srgbClr val="003399"/>
                </a:solidFill>
                <a:latin typeface="Book Antiqua" pitchFamily="18" charset="0"/>
                <a:cs typeface="Nikosh" pitchFamily="2" charset="0"/>
              </a:rPr>
              <a:t>Rangpur</a:t>
            </a:r>
            <a:r>
              <a:rPr lang="en-US" sz="2400" b="1" dirty="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Ranjit</a:t>
            </a:r>
            <a:r>
              <a:rPr lang="en-US" sz="2400" b="1" dirty="0" smtClean="0">
                <a:solidFill>
                  <a:srgbClr val="003399"/>
                </a:solidFill>
                <a:latin typeface="Book Antiqua" pitchFamily="18" charset="0"/>
                <a:cs typeface="Nikosh" pitchFamily="2" charset="0"/>
              </a:rPr>
              <a:t> </a:t>
            </a:r>
            <a:r>
              <a:rPr lang="en-US" sz="2400" b="1" dirty="0" err="1">
                <a:solidFill>
                  <a:srgbClr val="003399"/>
                </a:solidFill>
                <a:latin typeface="Book Antiqua" pitchFamily="18" charset="0"/>
                <a:cs typeface="Nikosh" pitchFamily="2" charset="0"/>
              </a:rPr>
              <a:t>Poddar</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and </a:t>
            </a:r>
            <a:r>
              <a:rPr lang="en-US" sz="2400" b="1" dirty="0" err="1">
                <a:solidFill>
                  <a:srgbClr val="003399"/>
                </a:solidFill>
                <a:latin typeface="Book Antiqua" pitchFamily="18" charset="0"/>
                <a:cs typeface="Nikosh" pitchFamily="2" charset="0"/>
              </a:rPr>
              <a:t>Urmila</a:t>
            </a:r>
            <a:r>
              <a:rPr lang="en-US" sz="2400" b="1" dirty="0">
                <a:solidFill>
                  <a:srgbClr val="003399"/>
                </a:solidFill>
                <a:latin typeface="Book Antiqua" pitchFamily="18" charset="0"/>
                <a:cs typeface="Nikosh" pitchFamily="2" charset="0"/>
              </a:rPr>
              <a:t> Ahmed,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to enrich the contents.</a:t>
            </a:r>
          </a:p>
        </p:txBody>
      </p:sp>
      <p:sp>
        <p:nvSpPr>
          <p:cNvPr id="9" name="Rectangle 8"/>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12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3124200" y="2438400"/>
            <a:ext cx="3276600" cy="19812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5920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ound Diagonal Corner Rectangle 3"/>
          <p:cNvSpPr/>
          <p:nvPr/>
        </p:nvSpPr>
        <p:spPr>
          <a:xfrm>
            <a:off x="838200" y="1676400"/>
            <a:ext cx="3695700" cy="4038600"/>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solidFill>
                  <a:srgbClr val="002060"/>
                </a:solidFill>
              </a:rPr>
              <a:t>SK. Md. </a:t>
            </a:r>
            <a:r>
              <a:rPr lang="en-US" dirty="0" err="1" smtClean="0">
                <a:solidFill>
                  <a:srgbClr val="002060"/>
                </a:solidFill>
              </a:rPr>
              <a:t>Harunar</a:t>
            </a:r>
            <a:r>
              <a:rPr lang="en-US" dirty="0" smtClean="0">
                <a:solidFill>
                  <a:srgbClr val="002060"/>
                </a:solidFill>
              </a:rPr>
              <a:t> Rashid</a:t>
            </a:r>
          </a:p>
          <a:p>
            <a:pPr marL="285750" indent="-285750" algn="ctr">
              <a:buFontTx/>
              <a:buChar char="-"/>
            </a:pPr>
            <a:r>
              <a:rPr lang="en-US" sz="1600" dirty="0" smtClean="0">
                <a:solidFill>
                  <a:srgbClr val="002060"/>
                </a:solidFill>
              </a:rPr>
              <a:t>B.A(Hon’s)</a:t>
            </a:r>
            <a:r>
              <a:rPr lang="en-US" sz="1600" dirty="0" err="1" smtClean="0">
                <a:solidFill>
                  <a:srgbClr val="002060"/>
                </a:solidFill>
              </a:rPr>
              <a:t>M.A.B.Ed</a:t>
            </a:r>
            <a:r>
              <a:rPr lang="en-US" sz="1600" dirty="0" smtClean="0">
                <a:solidFill>
                  <a:srgbClr val="002060"/>
                </a:solidFill>
              </a:rPr>
              <a:t>.</a:t>
            </a:r>
          </a:p>
          <a:p>
            <a:pPr algn="ctr"/>
            <a:r>
              <a:rPr lang="en-US" sz="1600" dirty="0" smtClean="0">
                <a:solidFill>
                  <a:srgbClr val="002060"/>
                </a:solidFill>
              </a:rPr>
              <a:t>Senior </a:t>
            </a:r>
            <a:r>
              <a:rPr lang="en-US" sz="1600" dirty="0" err="1" smtClean="0">
                <a:solidFill>
                  <a:srgbClr val="002060"/>
                </a:solidFill>
              </a:rPr>
              <a:t>Assit</a:t>
            </a:r>
            <a:r>
              <a:rPr lang="en-US" sz="1600" dirty="0" smtClean="0">
                <a:solidFill>
                  <a:srgbClr val="002060"/>
                </a:solidFill>
              </a:rPr>
              <a:t>: Teacher.</a:t>
            </a:r>
          </a:p>
          <a:p>
            <a:pPr algn="ctr"/>
            <a:r>
              <a:rPr lang="en-US" sz="1600" dirty="0" err="1" smtClean="0">
                <a:solidFill>
                  <a:srgbClr val="002060"/>
                </a:solidFill>
              </a:rPr>
              <a:t>Sonatola</a:t>
            </a:r>
            <a:r>
              <a:rPr lang="en-US" sz="1600" dirty="0" smtClean="0">
                <a:solidFill>
                  <a:srgbClr val="002060"/>
                </a:solidFill>
              </a:rPr>
              <a:t> Model High School, </a:t>
            </a:r>
            <a:r>
              <a:rPr lang="en-US" sz="1600" dirty="0" err="1" smtClean="0">
                <a:solidFill>
                  <a:srgbClr val="002060"/>
                </a:solidFill>
              </a:rPr>
              <a:t>Sonatola</a:t>
            </a:r>
            <a:r>
              <a:rPr lang="en-US" sz="1600" dirty="0" smtClean="0">
                <a:solidFill>
                  <a:srgbClr val="002060"/>
                </a:solidFill>
              </a:rPr>
              <a:t>, </a:t>
            </a:r>
            <a:r>
              <a:rPr lang="en-US" sz="1600" dirty="0" err="1" smtClean="0">
                <a:solidFill>
                  <a:srgbClr val="002060"/>
                </a:solidFill>
              </a:rPr>
              <a:t>Bogra</a:t>
            </a:r>
            <a:r>
              <a:rPr lang="en-US" sz="1600" dirty="0" smtClean="0">
                <a:solidFill>
                  <a:srgbClr val="002060"/>
                </a:solidFill>
              </a:rPr>
              <a:t>.</a:t>
            </a:r>
          </a:p>
        </p:txBody>
      </p:sp>
      <p:sp>
        <p:nvSpPr>
          <p:cNvPr id="5" name="Round Diagonal Corner Rectangle 4"/>
          <p:cNvSpPr/>
          <p:nvPr/>
        </p:nvSpPr>
        <p:spPr>
          <a:xfrm>
            <a:off x="4800600" y="1676400"/>
            <a:ext cx="3581400" cy="40386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sz="2000" dirty="0" smtClean="0">
                <a:solidFill>
                  <a:srgbClr val="002060"/>
                </a:solidFill>
              </a:rPr>
              <a:t>English For Today</a:t>
            </a:r>
          </a:p>
          <a:p>
            <a:pPr algn="ctr"/>
            <a:r>
              <a:rPr lang="en-US" sz="2000" dirty="0" smtClean="0">
                <a:solidFill>
                  <a:srgbClr val="002060"/>
                </a:solidFill>
              </a:rPr>
              <a:t>Class : Six. </a:t>
            </a:r>
            <a:endParaRPr lang="en-US" sz="2000"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136177"/>
            <a:ext cx="1409700" cy="17881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205" y="2156959"/>
            <a:ext cx="1485900" cy="1905000"/>
          </a:xfrm>
          <a:prstGeom prst="rect">
            <a:avLst/>
          </a:prstGeom>
        </p:spPr>
      </p:pic>
      <p:sp>
        <p:nvSpPr>
          <p:cNvPr id="8" name="TextBox 7"/>
          <p:cNvSpPr txBox="1"/>
          <p:nvPr/>
        </p:nvSpPr>
        <p:spPr>
          <a:xfrm>
            <a:off x="2971800" y="609600"/>
            <a:ext cx="3733800"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600" b="1" dirty="0" smtClean="0"/>
              <a:t>Identity</a:t>
            </a:r>
            <a:endParaRPr lang="en-US" sz="3600" b="1" dirty="0"/>
          </a:p>
        </p:txBody>
      </p:sp>
      <p:sp>
        <p:nvSpPr>
          <p:cNvPr id="9" name="Rectangle 8"/>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51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par>
                                <p:cTn id="23" presetID="21"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4)">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607367"/>
            <a:ext cx="54864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smtClean="0"/>
              <a:t>LOOK AT THE PICTURES</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27" y="1219200"/>
            <a:ext cx="3810000" cy="1828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9091" y="1219200"/>
            <a:ext cx="3706126" cy="1828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200400"/>
            <a:ext cx="3810000" cy="19145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9091" y="3200400"/>
            <a:ext cx="3706125" cy="1932709"/>
          </a:xfrm>
          <a:prstGeom prst="rect">
            <a:avLst/>
          </a:prstGeom>
        </p:spPr>
      </p:pic>
      <p:sp>
        <p:nvSpPr>
          <p:cNvPr id="10" name="TextBox 9"/>
          <p:cNvSpPr txBox="1"/>
          <p:nvPr/>
        </p:nvSpPr>
        <p:spPr>
          <a:xfrm>
            <a:off x="1219200" y="5257800"/>
            <a:ext cx="7391400" cy="461665"/>
          </a:xfrm>
          <a:prstGeom prst="rect">
            <a:avLst/>
          </a:prstGeom>
          <a:noFill/>
        </p:spPr>
        <p:txBody>
          <a:bodyPr wrap="square" rtlCol="0">
            <a:spAutoFit/>
          </a:bodyPr>
          <a:lstStyle/>
          <a:p>
            <a:pPr algn="ctr"/>
            <a:r>
              <a:rPr lang="en-US" sz="2400" b="1" dirty="0" smtClean="0"/>
              <a:t>Do you know what about these pictures ?</a:t>
            </a:r>
            <a:endParaRPr lang="en-US" sz="2400" b="1" dirty="0"/>
          </a:p>
        </p:txBody>
      </p:sp>
      <p:sp>
        <p:nvSpPr>
          <p:cNvPr id="11" name="TextBox 10"/>
          <p:cNvSpPr txBox="1"/>
          <p:nvPr/>
        </p:nvSpPr>
        <p:spPr>
          <a:xfrm>
            <a:off x="1371600" y="5334000"/>
            <a:ext cx="6414655" cy="461665"/>
          </a:xfrm>
          <a:prstGeom prst="rect">
            <a:avLst/>
          </a:prstGeom>
          <a:noFill/>
        </p:spPr>
        <p:txBody>
          <a:bodyPr wrap="square" rtlCol="0">
            <a:spAutoFit/>
          </a:bodyPr>
          <a:lstStyle/>
          <a:p>
            <a:pPr algn="ctr"/>
            <a:r>
              <a:rPr lang="en-US" sz="2400" b="1" dirty="0" smtClean="0">
                <a:solidFill>
                  <a:srgbClr val="7030A0"/>
                </a:solidFill>
              </a:rPr>
              <a:t>These are beauties of Bangladesh.</a:t>
            </a:r>
            <a:endParaRPr lang="en-US" sz="2400" b="1" dirty="0">
              <a:solidFill>
                <a:srgbClr val="7030A0"/>
              </a:solidFill>
            </a:endParaRPr>
          </a:p>
        </p:txBody>
      </p:sp>
      <p:sp>
        <p:nvSpPr>
          <p:cNvPr id="12" name="Rectangle 11"/>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657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par>
                                <p:cTn id="11" presetID="21"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par>
                                <p:cTn id="14" presetID="21"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4)">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xit" presetSubtype="4" fill="hold" grpId="1" nodeType="clickEffect">
                                  <p:stCondLst>
                                    <p:cond delay="0"/>
                                  </p:stCondLst>
                                  <p:childTnLst>
                                    <p:animEffect transition="out" filter="slide(fromBottom)">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200835"/>
            <a:ext cx="4343400" cy="646331"/>
          </a:xfrm>
          <a:prstGeom prst="rect">
            <a:avLst/>
          </a:prstGeom>
          <a:solidFill>
            <a:schemeClr val="accent1">
              <a:lumMod val="20000"/>
              <a:lumOff val="80000"/>
            </a:schemeClr>
          </a:solidFill>
          <a:ln w="3175">
            <a:solidFill>
              <a:schemeClr val="tx1"/>
            </a:solidFill>
          </a:ln>
          <a:effectLst/>
        </p:spPr>
        <p:txBody>
          <a:bodyPr wrap="square" rtlCol="0">
            <a:spAutoFit/>
          </a:bodyPr>
          <a:lstStyle/>
          <a:p>
            <a:pPr algn="ctr"/>
            <a:r>
              <a:rPr lang="en-US" sz="3600" b="1" dirty="0" smtClean="0"/>
              <a:t>Today`s topic</a:t>
            </a:r>
            <a:endParaRPr lang="en-US" sz="2800" b="1" dirty="0" smtClean="0">
              <a:solidFill>
                <a:srgbClr val="00B0F0"/>
              </a:solidFill>
            </a:endParaRPr>
          </a:p>
        </p:txBody>
      </p:sp>
      <p:sp>
        <p:nvSpPr>
          <p:cNvPr id="4" name="Round Diagonal Corner Rectangle 3"/>
          <p:cNvSpPr/>
          <p:nvPr/>
        </p:nvSpPr>
        <p:spPr>
          <a:xfrm>
            <a:off x="762000" y="3048000"/>
            <a:ext cx="7543800" cy="2171700"/>
          </a:xfrm>
          <a:prstGeom prst="round2Diag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 unseen beauty of Bangladesh</a:t>
            </a:r>
            <a:endParaRPr lang="en-US" sz="4000" dirty="0" smtClean="0">
              <a:solidFill>
                <a:srgbClr val="7030A0"/>
              </a:solidFill>
            </a:endParaRPr>
          </a:p>
          <a:p>
            <a:pPr algn="ctr"/>
            <a:r>
              <a:rPr lang="en-US" sz="4000" b="1" dirty="0" smtClean="0">
                <a:solidFill>
                  <a:srgbClr val="00B0F0"/>
                </a:solidFill>
              </a:rPr>
              <a:t>Lesson : 13, </a:t>
            </a:r>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028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838200"/>
            <a:ext cx="5638800" cy="646331"/>
          </a:xfrm>
          <a:prstGeom prst="rect">
            <a:avLst/>
          </a:prstGeom>
          <a:noFill/>
          <a:ln w="28575">
            <a:solidFill>
              <a:schemeClr val="tx1"/>
            </a:solidFill>
          </a:ln>
          <a:effectLst/>
        </p:spPr>
        <p:txBody>
          <a:bodyPr wrap="square" rtlCol="0">
            <a:spAutoFit/>
          </a:bodyPr>
          <a:lstStyle/>
          <a:p>
            <a:pPr algn="ctr"/>
            <a:r>
              <a:rPr lang="en-US" sz="3600" b="1" dirty="0" smtClean="0"/>
              <a:t>Learning  outcomes</a:t>
            </a:r>
            <a:endParaRPr lang="en-US" sz="3600" b="1" dirty="0"/>
          </a:p>
        </p:txBody>
      </p:sp>
      <p:sp>
        <p:nvSpPr>
          <p:cNvPr id="3" name="TextBox 2"/>
          <p:cNvSpPr txBox="1"/>
          <p:nvPr/>
        </p:nvSpPr>
        <p:spPr>
          <a:xfrm>
            <a:off x="609600" y="2590800"/>
            <a:ext cx="7848600" cy="2308324"/>
          </a:xfrm>
          <a:prstGeom prst="rect">
            <a:avLst/>
          </a:prstGeom>
          <a:noFill/>
          <a:ln w="28575">
            <a:solidFill>
              <a:schemeClr val="tx1"/>
            </a:solidFill>
          </a:ln>
          <a:effectLst/>
        </p:spPr>
        <p:txBody>
          <a:bodyPr wrap="square" rtlCol="0">
            <a:spAutoFit/>
          </a:bodyPr>
          <a:lstStyle/>
          <a:p>
            <a:r>
              <a:rPr lang="en-US" sz="2400" b="1" dirty="0" smtClean="0"/>
              <a:t>After completing the lesson students will be</a:t>
            </a:r>
          </a:p>
          <a:p>
            <a:r>
              <a:rPr lang="en-US" sz="2400" b="1" dirty="0" smtClean="0"/>
              <a:t> able to –</a:t>
            </a:r>
          </a:p>
          <a:p>
            <a:pPr marL="285750" indent="-285750"/>
            <a:r>
              <a:rPr lang="en-US" sz="2400" b="1" dirty="0" smtClean="0"/>
              <a:t># ask and answer the questions</a:t>
            </a:r>
          </a:p>
          <a:p>
            <a:pPr marL="285750" indent="-285750"/>
            <a:r>
              <a:rPr lang="en-US" sz="2400" b="1" dirty="0" smtClean="0"/>
              <a:t># read and understand text</a:t>
            </a:r>
          </a:p>
          <a:p>
            <a:pPr marL="285750" indent="-285750"/>
            <a:r>
              <a:rPr lang="en-US" sz="2400" b="1" dirty="0" smtClean="0"/>
              <a:t># write short paragraphs</a:t>
            </a:r>
          </a:p>
          <a:p>
            <a:pPr marL="285750" indent="-285750"/>
            <a:r>
              <a:rPr lang="en-US" sz="2400" b="1" dirty="0" smtClean="0"/>
              <a:t># Describe the beauty of Bangladesh.</a:t>
            </a:r>
          </a:p>
        </p:txBody>
      </p:sp>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34867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1905000" y="762000"/>
            <a:ext cx="5029200" cy="1447800"/>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Let’s watch a video clip</a:t>
            </a:r>
            <a:endParaRPr lang="en-US" sz="2800" b="1" dirty="0">
              <a:solidFill>
                <a:srgbClr val="002060"/>
              </a:solidFill>
            </a:endParaRPr>
          </a:p>
        </p:txBody>
      </p:sp>
      <p:sp>
        <p:nvSpPr>
          <p:cNvPr id="4" name="TextBox 3"/>
          <p:cNvSpPr txBox="1"/>
          <p:nvPr/>
        </p:nvSpPr>
        <p:spPr>
          <a:xfrm>
            <a:off x="1447800" y="3429000"/>
            <a:ext cx="6248400" cy="523220"/>
          </a:xfrm>
          <a:prstGeom prst="rect">
            <a:avLst/>
          </a:prstGeom>
          <a:noFill/>
        </p:spPr>
        <p:txBody>
          <a:bodyPr wrap="square" rtlCol="0">
            <a:spAutoFit/>
          </a:bodyPr>
          <a:lstStyle/>
          <a:p>
            <a:pPr algn="ctr"/>
            <a:r>
              <a:rPr lang="en-US" sz="2800" b="1" dirty="0" smtClean="0"/>
              <a:t>Beauty of Bangladesh.</a:t>
            </a:r>
            <a:endParaRPr lang="en-US" sz="2800" b="1"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2856787662"/>
              </p:ext>
            </p:extLst>
          </p:nvPr>
        </p:nvGraphicFramePr>
        <p:xfrm>
          <a:off x="3657600" y="2362200"/>
          <a:ext cx="1371600" cy="1219200"/>
        </p:xfrm>
        <a:graphic>
          <a:graphicData uri="http://schemas.openxmlformats.org/presentationml/2006/ole">
            <mc:AlternateContent xmlns:mc="http://schemas.openxmlformats.org/markup-compatibility/2006">
              <mc:Choice xmlns:v="urn:schemas-microsoft-com:vml" Requires="v">
                <p:oleObj spid="_x0000_s1040" name="Packager Shell Object" showAsIcon="1" r:id="rId4" imgW="914400" imgH="771480" progId="Package">
                  <p:embed/>
                </p:oleObj>
              </mc:Choice>
              <mc:Fallback>
                <p:oleObj name="Packager Shell Object" showAsIcon="1" r:id="rId4" imgW="914400" imgH="771480" progId="Package">
                  <p:embed/>
                  <p:pic>
                    <p:nvPicPr>
                      <p:cNvPr id="0" name="Picture 2"/>
                      <p:cNvPicPr>
                        <a:picLocks noChangeAspect="1" noChangeArrowheads="1"/>
                      </p:cNvPicPr>
                      <p:nvPr/>
                    </p:nvPicPr>
                    <p:blipFill>
                      <a:blip r:embed="rId5"/>
                      <a:srcRect/>
                      <a:stretch>
                        <a:fillRect/>
                      </a:stretch>
                    </p:blipFill>
                    <p:spPr bwMode="auto">
                      <a:xfrm>
                        <a:off x="3657600" y="2362200"/>
                        <a:ext cx="13716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838200" y="4495800"/>
            <a:ext cx="7543800" cy="830997"/>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2400" b="1" dirty="0" smtClean="0"/>
              <a:t>Now discuss with your partner about the video and write three sentences on it.</a:t>
            </a:r>
            <a:endParaRPr lang="en-US" sz="2400" b="1" dirty="0"/>
          </a:p>
        </p:txBody>
      </p:sp>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57200"/>
            <a:ext cx="8229600" cy="954107"/>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2800" b="1" dirty="0" smtClean="0"/>
              <a:t>Go to section A and Follow the conversation then practice  in pairs.</a:t>
            </a:r>
            <a:endParaRPr lang="en-US" sz="2800" b="1" dirty="0"/>
          </a:p>
        </p:txBody>
      </p:sp>
      <p:pic>
        <p:nvPicPr>
          <p:cNvPr id="7" name="Picture 6" descr="gw.jpg"/>
          <p:cNvPicPr>
            <a:picLocks noChangeAspect="1"/>
          </p:cNvPicPr>
          <p:nvPr/>
        </p:nvPicPr>
        <p:blipFill>
          <a:blip r:embed="rId3"/>
          <a:stretch>
            <a:fillRect/>
          </a:stretch>
        </p:blipFill>
        <p:spPr>
          <a:xfrm>
            <a:off x="1981200" y="1600200"/>
            <a:ext cx="5410200" cy="2133600"/>
          </a:xfrm>
          <a:prstGeom prst="rect">
            <a:avLst/>
          </a:prstGeom>
        </p:spPr>
      </p:pic>
      <p:sp>
        <p:nvSpPr>
          <p:cNvPr id="8" name="Rounded Rectangular Callout 7"/>
          <p:cNvSpPr/>
          <p:nvPr/>
        </p:nvSpPr>
        <p:spPr>
          <a:xfrm>
            <a:off x="304800" y="4343400"/>
            <a:ext cx="5181600" cy="2133600"/>
          </a:xfrm>
          <a:prstGeom prst="wedgeRoundRectCallout">
            <a:avLst>
              <a:gd name="adj1" fmla="val 48029"/>
              <a:gd name="adj2" fmla="val -8987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Have you ever visited any interesting tourist spot in Bangladesh ? If you have, what was that place. What special attractions did you see there ?</a:t>
            </a:r>
            <a:endParaRPr lang="en-US" sz="2000" b="1" dirty="0">
              <a:solidFill>
                <a:srgbClr val="000000"/>
              </a:solidFill>
            </a:endParaRPr>
          </a:p>
        </p:txBody>
      </p:sp>
      <p:sp>
        <p:nvSpPr>
          <p:cNvPr id="9" name="Rounded Rectangular Callout 8"/>
          <p:cNvSpPr/>
          <p:nvPr/>
        </p:nvSpPr>
        <p:spPr>
          <a:xfrm>
            <a:off x="3810000" y="3962400"/>
            <a:ext cx="4724400" cy="2514600"/>
          </a:xfrm>
          <a:prstGeom prst="wedgeRoundRectCallout">
            <a:avLst>
              <a:gd name="adj1" fmla="val -56212"/>
              <a:gd name="adj2" fmla="val -83529"/>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In the last winter vacation I went to Cox’s </a:t>
            </a:r>
            <a:r>
              <a:rPr lang="en-US" sz="2000" b="1" dirty="0" err="1" smtClean="0">
                <a:solidFill>
                  <a:srgbClr val="000000"/>
                </a:solidFill>
              </a:rPr>
              <a:t>Bazar</a:t>
            </a:r>
            <a:r>
              <a:rPr lang="en-US" sz="2000" b="1" dirty="0" smtClean="0">
                <a:solidFill>
                  <a:srgbClr val="000000"/>
                </a:solidFill>
              </a:rPr>
              <a:t> with my family. I enjoyed many things like watching sun rise and sun set, bathing on the beach, watching the natural beauty of St. Martin’s etc.</a:t>
            </a:r>
            <a:endParaRPr lang="en-US" sz="2000" b="1" dirty="0">
              <a:solidFill>
                <a:srgbClr val="000000"/>
              </a:solidFill>
            </a:endParaRPr>
          </a:p>
        </p:txBody>
      </p:sp>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99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grpId="1" nodeType="clickEffect">
                                  <p:stCondLst>
                                    <p:cond delay="0"/>
                                  </p:stCondLst>
                                  <p:childTnLst>
                                    <p:animEffect transition="out" filter="slide(fromBottom)">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xit" presetSubtype="4" fill="hold" grpId="1" nodeType="clickEffect">
                                  <p:stCondLst>
                                    <p:cond delay="0"/>
                                  </p:stCondLst>
                                  <p:childTnLst>
                                    <p:animEffect transition="out" filter="slide(fromBottom)">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576590"/>
            <a:ext cx="3200400" cy="523220"/>
          </a:xfrm>
          <a:prstGeom prst="rect">
            <a:avLst/>
          </a:prstGeom>
          <a:solidFill>
            <a:schemeClr val="accent3">
              <a:lumMod val="20000"/>
              <a:lumOff val="80000"/>
            </a:schemeClr>
          </a:solidFill>
          <a:ln w="3175">
            <a:solidFill>
              <a:schemeClr val="tx1"/>
            </a:solidFill>
          </a:ln>
          <a:effectLst/>
        </p:spPr>
        <p:txBody>
          <a:bodyPr wrap="square" rtlCol="0">
            <a:spAutoFit/>
          </a:bodyPr>
          <a:lstStyle/>
          <a:p>
            <a:pPr algn="ct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IQ - TEST</a:t>
            </a:r>
            <a:endPar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1447800"/>
            <a:ext cx="3276600" cy="2362200"/>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5" name="Oval Callout 4"/>
          <p:cNvSpPr/>
          <p:nvPr/>
        </p:nvSpPr>
        <p:spPr>
          <a:xfrm>
            <a:off x="5867400" y="1447800"/>
            <a:ext cx="1981200" cy="1905000"/>
          </a:xfrm>
          <a:prstGeom prst="wedgeEllipseCallout">
            <a:avLst>
              <a:gd name="adj1" fmla="val -151515"/>
              <a:gd name="adj2" fmla="val 28319"/>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EYE - CORNER</a:t>
            </a:r>
            <a:endParaRPr lang="en-US" sz="2000" b="1" dirty="0">
              <a:solidFill>
                <a:srgbClr val="002060"/>
              </a:solidFill>
            </a:endParaRPr>
          </a:p>
        </p:txBody>
      </p:sp>
      <p:sp>
        <p:nvSpPr>
          <p:cNvPr id="7" name="TextBox 6"/>
          <p:cNvSpPr txBox="1"/>
          <p:nvPr/>
        </p:nvSpPr>
        <p:spPr>
          <a:xfrm>
            <a:off x="685800" y="4267200"/>
            <a:ext cx="7696200" cy="70788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000" b="1" dirty="0" smtClean="0"/>
              <a:t>Dear students, can you say me a beautiful district’s name of Bangladesh according to  above picture ?</a:t>
            </a:r>
            <a:endParaRPr lang="en-US" sz="2000" b="1" dirty="0"/>
          </a:p>
        </p:txBody>
      </p:sp>
      <p:sp>
        <p:nvSpPr>
          <p:cNvPr id="8" name="Rounded Rectangle 7"/>
          <p:cNvSpPr/>
          <p:nvPr/>
        </p:nvSpPr>
        <p:spPr>
          <a:xfrm>
            <a:off x="2514600" y="5181600"/>
            <a:ext cx="4572000" cy="9144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NETROKONA</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Rectangle 8"/>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345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1024</TotalTime>
  <Words>1146</Words>
  <Application>Microsoft Office PowerPoint</Application>
  <PresentationFormat>On-screen Show (4:3)</PresentationFormat>
  <Paragraphs>177</Paragraphs>
  <Slides>22</Slides>
  <Notes>18</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Book Antiqua</vt:lpstr>
      <vt:lpstr>Calibri</vt:lpstr>
      <vt:lpstr>Impact</vt:lpstr>
      <vt:lpstr>MonooMJ</vt:lpstr>
      <vt:lpstr>Nikosh</vt:lpstr>
      <vt:lpstr>Verdana</vt:lpstr>
      <vt:lpstr>Wingdings 2</vt:lpstr>
      <vt:lpstr>Aspect</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Harun</dc:creator>
  <cp:lastModifiedBy>MR.HARUN</cp:lastModifiedBy>
  <cp:revision>120</cp:revision>
  <dcterms:created xsi:type="dcterms:W3CDTF">2006-08-16T00:00:00Z</dcterms:created>
  <dcterms:modified xsi:type="dcterms:W3CDTF">2015-06-25T09:23:27Z</dcterms:modified>
</cp:coreProperties>
</file>